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8"/>
  </p:notesMasterIdLst>
  <p:sldIdLst>
    <p:sldId id="256" r:id="rId2"/>
    <p:sldId id="257" r:id="rId3"/>
    <p:sldId id="260" r:id="rId4"/>
    <p:sldId id="266" r:id="rId5"/>
    <p:sldId id="262" r:id="rId6"/>
    <p:sldId id="261" r:id="rId7"/>
    <p:sldId id="267" r:id="rId8"/>
    <p:sldId id="272" r:id="rId9"/>
    <p:sldId id="264" r:id="rId10"/>
    <p:sldId id="265" r:id="rId11"/>
    <p:sldId id="268" r:id="rId12"/>
    <p:sldId id="274" r:id="rId13"/>
    <p:sldId id="273" r:id="rId14"/>
    <p:sldId id="270" r:id="rId15"/>
    <p:sldId id="271" r:id="rId16"/>
    <p:sldId id="259"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984" autoAdjust="0"/>
    <p:restoredTop sz="72639" autoAdjust="0"/>
  </p:normalViewPr>
  <p:slideViewPr>
    <p:cSldViewPr snapToGrid="0">
      <p:cViewPr>
        <p:scale>
          <a:sx n="66" d="100"/>
          <a:sy n="66" d="100"/>
        </p:scale>
        <p:origin x="1332" y="3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F35EFF6-A87A-46E3-9429-97D3506BC573}" type="datetimeFigureOut">
              <a:rPr lang="en-US" smtClean="0"/>
              <a:t>4/19/2024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45A1867-1FC4-4BD5-8E33-DF325EFA1336}" type="slidenum">
              <a:rPr lang="en-US" smtClean="0"/>
              <a:t>‹#›</a:t>
            </a:fld>
            <a:endParaRPr lang="en-US"/>
          </a:p>
        </p:txBody>
      </p:sp>
    </p:spTree>
    <p:extLst>
      <p:ext uri="{BB962C8B-B14F-4D97-AF65-F5344CB8AC3E}">
        <p14:creationId xmlns:p14="http://schemas.microsoft.com/office/powerpoint/2010/main" val="6018548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145A1867-1FC4-4BD5-8E33-DF325EFA1336}" type="slidenum">
              <a:rPr lang="en-US" smtClean="0"/>
              <a:t>3</a:t>
            </a:fld>
            <a:endParaRPr lang="en-US"/>
          </a:p>
        </p:txBody>
      </p:sp>
    </p:spTree>
    <p:extLst>
      <p:ext uri="{BB962C8B-B14F-4D97-AF65-F5344CB8AC3E}">
        <p14:creationId xmlns:p14="http://schemas.microsoft.com/office/powerpoint/2010/main" val="37737678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b="0" dirty="0">
              <a:solidFill>
                <a:srgbClr val="CCCCCC"/>
              </a:solidFill>
              <a:effectLst/>
              <a:highlight>
                <a:srgbClr val="1F1F1F"/>
              </a:highlight>
              <a:latin typeface="Consolas" panose="020B0609020204030204" pitchFamily="49" charset="0"/>
            </a:endParaRPr>
          </a:p>
          <a:p>
            <a:r>
              <a:rPr lang="es-ES" b="0" dirty="0">
                <a:solidFill>
                  <a:srgbClr val="CCCCCC"/>
                </a:solidFill>
                <a:effectLst/>
                <a:highlight>
                  <a:srgbClr val="1F1F1F"/>
                </a:highlight>
                <a:latin typeface="Consolas" panose="020B0609020204030204" pitchFamily="49" charset="0"/>
              </a:rPr>
              <a:t>Haciendo una visualización de 15 Pokémon sólo 4 no legendarios consiguen estar en el Rank de los más poderosos.</a:t>
            </a:r>
          </a:p>
        </p:txBody>
      </p:sp>
      <p:sp>
        <p:nvSpPr>
          <p:cNvPr id="4" name="Slide Number Placeholder 3"/>
          <p:cNvSpPr>
            <a:spLocks noGrp="1"/>
          </p:cNvSpPr>
          <p:nvPr>
            <p:ph type="sldNum" sz="quarter" idx="5"/>
          </p:nvPr>
        </p:nvSpPr>
        <p:spPr/>
        <p:txBody>
          <a:bodyPr/>
          <a:lstStyle/>
          <a:p>
            <a:fld id="{145A1867-1FC4-4BD5-8E33-DF325EFA1336}" type="slidenum">
              <a:rPr lang="en-US" smtClean="0"/>
              <a:t>14</a:t>
            </a:fld>
            <a:endParaRPr lang="en-US"/>
          </a:p>
        </p:txBody>
      </p:sp>
    </p:spTree>
    <p:extLst>
      <p:ext uri="{BB962C8B-B14F-4D97-AF65-F5344CB8AC3E}">
        <p14:creationId xmlns:p14="http://schemas.microsoft.com/office/powerpoint/2010/main" val="15535738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Pokémon </a:t>
            </a:r>
            <a:r>
              <a:rPr lang="en-US" dirty="0" err="1"/>
              <a:t>legendarios</a:t>
            </a:r>
            <a:r>
              <a:rPr lang="en-US" dirty="0"/>
              <a:t> de </a:t>
            </a:r>
            <a:r>
              <a:rPr lang="en-US" dirty="0" err="1"/>
              <a:t>los</a:t>
            </a:r>
            <a:r>
              <a:rPr lang="en-US" dirty="0"/>
              <a:t> </a:t>
            </a:r>
            <a:r>
              <a:rPr lang="en-US" dirty="0" err="1"/>
              <a:t>tipos</a:t>
            </a:r>
            <a:r>
              <a:rPr lang="en-US" dirty="0"/>
              <a:t> </a:t>
            </a:r>
            <a:r>
              <a:rPr lang="en-US" dirty="0" err="1"/>
              <a:t>más</a:t>
            </a:r>
            <a:r>
              <a:rPr lang="en-US" dirty="0"/>
              <a:t> </a:t>
            </a:r>
            <a:r>
              <a:rPr lang="en-US" dirty="0" err="1"/>
              <a:t>comunes</a:t>
            </a:r>
            <a:r>
              <a:rPr lang="en-US" dirty="0"/>
              <a:t>:</a:t>
            </a:r>
          </a:p>
          <a:p>
            <a:r>
              <a:rPr lang="en-US" dirty="0"/>
              <a:t>Tipo: psychic </a:t>
            </a:r>
          </a:p>
          <a:p>
            <a:r>
              <a:rPr lang="en-US" dirty="0" err="1"/>
              <a:t>Mewtwo</a:t>
            </a:r>
            <a:r>
              <a:rPr lang="en-US" dirty="0"/>
              <a:t>, Mew, </a:t>
            </a:r>
            <a:r>
              <a:rPr lang="en-US" dirty="0" err="1"/>
              <a:t>Deoxys</a:t>
            </a:r>
            <a:r>
              <a:rPr lang="en-US" dirty="0"/>
              <a:t>, </a:t>
            </a:r>
            <a:r>
              <a:rPr lang="en-US" dirty="0" err="1"/>
              <a:t>Uxie</a:t>
            </a:r>
            <a:r>
              <a:rPr lang="en-US" dirty="0"/>
              <a:t>, </a:t>
            </a:r>
            <a:r>
              <a:rPr lang="en-US" dirty="0" err="1"/>
              <a:t>Mesprit</a:t>
            </a:r>
            <a:r>
              <a:rPr lang="en-US" dirty="0"/>
              <a:t>, </a:t>
            </a:r>
            <a:r>
              <a:rPr lang="en-US" dirty="0" err="1"/>
              <a:t>Azelf</a:t>
            </a:r>
            <a:r>
              <a:rPr lang="en-US" dirty="0"/>
              <a:t>, </a:t>
            </a:r>
            <a:r>
              <a:rPr lang="en-US" dirty="0" err="1"/>
              <a:t>Cresselia</a:t>
            </a:r>
            <a:r>
              <a:rPr lang="en-US" dirty="0"/>
              <a:t>, </a:t>
            </a:r>
            <a:r>
              <a:rPr lang="en-US" dirty="0" err="1"/>
              <a:t>Cosmog</a:t>
            </a:r>
            <a:r>
              <a:rPr lang="en-US" dirty="0"/>
              <a:t>, </a:t>
            </a:r>
            <a:r>
              <a:rPr lang="en-US" dirty="0" err="1"/>
              <a:t>Cosmoem</a:t>
            </a:r>
            <a:r>
              <a:rPr lang="en-US" dirty="0"/>
              <a:t>, </a:t>
            </a:r>
            <a:r>
              <a:rPr lang="en-US" dirty="0" err="1"/>
              <a:t>Necrozma</a:t>
            </a:r>
            <a:endParaRPr lang="en-US" dirty="0"/>
          </a:p>
          <a:p>
            <a:r>
              <a:rPr lang="en-US" dirty="0"/>
              <a:t>Tipo: water</a:t>
            </a:r>
          </a:p>
          <a:p>
            <a:r>
              <a:rPr lang="en-US" dirty="0" err="1"/>
              <a:t>Suicune</a:t>
            </a:r>
            <a:r>
              <a:rPr lang="en-US" dirty="0"/>
              <a:t>, </a:t>
            </a:r>
            <a:r>
              <a:rPr lang="en-US" dirty="0" err="1"/>
              <a:t>Kyogre</a:t>
            </a:r>
            <a:r>
              <a:rPr lang="en-US" dirty="0"/>
              <a:t>, </a:t>
            </a:r>
            <a:r>
              <a:rPr lang="en-US" dirty="0" err="1"/>
              <a:t>Manaphy</a:t>
            </a:r>
            <a:endParaRPr lang="en-US" dirty="0"/>
          </a:p>
          <a:p>
            <a:r>
              <a:rPr lang="en-US" dirty="0"/>
              <a:t>Tipo: normal</a:t>
            </a:r>
          </a:p>
          <a:p>
            <a:r>
              <a:rPr lang="en-US" dirty="0" err="1"/>
              <a:t>Regigigas</a:t>
            </a:r>
            <a:r>
              <a:rPr lang="en-US" dirty="0"/>
              <a:t>, </a:t>
            </a:r>
            <a:r>
              <a:rPr lang="en-US" dirty="0" err="1"/>
              <a:t>Arceus</a:t>
            </a:r>
            <a:endParaRPr lang="en-US" dirty="0"/>
          </a:p>
          <a:p>
            <a:r>
              <a:rPr lang="en-US" dirty="0"/>
              <a:t>Tipo: </a:t>
            </a:r>
            <a:r>
              <a:rPr lang="en-US" dirty="0" err="1"/>
              <a:t>dragon_psychic</a:t>
            </a:r>
            <a:r>
              <a:rPr lang="en-US" dirty="0"/>
              <a:t>,</a:t>
            </a:r>
          </a:p>
          <a:p>
            <a:r>
              <a:rPr lang="en-US" dirty="0" err="1"/>
              <a:t>Latias</a:t>
            </a:r>
            <a:r>
              <a:rPr lang="en-US" dirty="0"/>
              <a:t>, </a:t>
            </a:r>
            <a:r>
              <a:rPr lang="en-US" dirty="0" err="1"/>
              <a:t>Latios</a:t>
            </a:r>
            <a:endParaRPr lang="en-US" dirty="0"/>
          </a:p>
          <a:p>
            <a:r>
              <a:rPr lang="en-US" dirty="0"/>
              <a:t>Tipo: </a:t>
            </a:r>
            <a:r>
              <a:rPr lang="en-US" dirty="0" err="1"/>
              <a:t>fire_flying</a:t>
            </a:r>
            <a:endParaRPr lang="en-US" dirty="0"/>
          </a:p>
          <a:p>
            <a:r>
              <a:rPr lang="en-US" dirty="0" err="1"/>
              <a:t>Moltres</a:t>
            </a:r>
            <a:r>
              <a:rPr lang="en-US" dirty="0"/>
              <a:t>, Ho-Oh</a:t>
            </a:r>
          </a:p>
        </p:txBody>
      </p:sp>
      <p:sp>
        <p:nvSpPr>
          <p:cNvPr id="4" name="Slide Number Placeholder 3"/>
          <p:cNvSpPr>
            <a:spLocks noGrp="1"/>
          </p:cNvSpPr>
          <p:nvPr>
            <p:ph type="sldNum" sz="quarter" idx="5"/>
          </p:nvPr>
        </p:nvSpPr>
        <p:spPr/>
        <p:txBody>
          <a:bodyPr/>
          <a:lstStyle/>
          <a:p>
            <a:fld id="{145A1867-1FC4-4BD5-8E33-DF325EFA1336}" type="slidenum">
              <a:rPr lang="en-US" smtClean="0"/>
              <a:t>15</a:t>
            </a:fld>
            <a:endParaRPr lang="en-US"/>
          </a:p>
        </p:txBody>
      </p:sp>
    </p:spTree>
    <p:extLst>
      <p:ext uri="{BB962C8B-B14F-4D97-AF65-F5344CB8AC3E}">
        <p14:creationId xmlns:p14="http://schemas.microsoft.com/office/powerpoint/2010/main" val="735478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200" dirty="0">
                <a:solidFill>
                  <a:srgbClr val="FFFFFF"/>
                </a:solidFill>
              </a:rPr>
              <a:t>¿Cómo es la distribución de Pokémon según su generación? ¿Cuáles son su tipo principal y secundario?</a:t>
            </a:r>
          </a:p>
          <a:p>
            <a:endParaRPr lang="en-US" dirty="0"/>
          </a:p>
        </p:txBody>
      </p:sp>
      <p:sp>
        <p:nvSpPr>
          <p:cNvPr id="4" name="Slide Number Placeholder 3"/>
          <p:cNvSpPr>
            <a:spLocks noGrp="1"/>
          </p:cNvSpPr>
          <p:nvPr>
            <p:ph type="sldNum" sz="quarter" idx="5"/>
          </p:nvPr>
        </p:nvSpPr>
        <p:spPr/>
        <p:txBody>
          <a:bodyPr/>
          <a:lstStyle/>
          <a:p>
            <a:fld id="{145A1867-1FC4-4BD5-8E33-DF325EFA1336}" type="slidenum">
              <a:rPr lang="en-US" smtClean="0"/>
              <a:t>5</a:t>
            </a:fld>
            <a:endParaRPr lang="en-US"/>
          </a:p>
        </p:txBody>
      </p:sp>
    </p:spTree>
    <p:extLst>
      <p:ext uri="{BB962C8B-B14F-4D97-AF65-F5344CB8AC3E}">
        <p14:creationId xmlns:p14="http://schemas.microsoft.com/office/powerpoint/2010/main" val="21518833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45A1867-1FC4-4BD5-8E33-DF325EFA1336}" type="slidenum">
              <a:rPr lang="en-US" smtClean="0"/>
              <a:t>6</a:t>
            </a:fld>
            <a:endParaRPr lang="en-US"/>
          </a:p>
        </p:txBody>
      </p:sp>
    </p:spTree>
    <p:extLst>
      <p:ext uri="{BB962C8B-B14F-4D97-AF65-F5344CB8AC3E}">
        <p14:creationId xmlns:p14="http://schemas.microsoft.com/office/powerpoint/2010/main" val="6452985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45A1867-1FC4-4BD5-8E33-DF325EFA1336}" type="slidenum">
              <a:rPr lang="en-US" smtClean="0"/>
              <a:t>7</a:t>
            </a:fld>
            <a:endParaRPr lang="en-US"/>
          </a:p>
        </p:txBody>
      </p:sp>
    </p:spTree>
    <p:extLst>
      <p:ext uri="{BB962C8B-B14F-4D97-AF65-F5344CB8AC3E}">
        <p14:creationId xmlns:p14="http://schemas.microsoft.com/office/powerpoint/2010/main" val="1309617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b="0" dirty="0">
                <a:solidFill>
                  <a:srgbClr val="CCCCCC"/>
                </a:solidFill>
                <a:effectLst/>
                <a:highlight>
                  <a:srgbClr val="1F1F1F"/>
                </a:highlight>
                <a:latin typeface="Consolas" panose="020B0609020204030204" pitchFamily="49" charset="0"/>
              </a:rPr>
              <a:t>Los tipos primarios más comunes son agua con un 14.23% (114/801), normal 13.11% (105/801) y grama 9.74%(78/801).</a:t>
            </a:r>
          </a:p>
          <a:p>
            <a:br>
              <a:rPr lang="es-ES" b="0" dirty="0">
                <a:solidFill>
                  <a:srgbClr val="CCCCCC"/>
                </a:solidFill>
                <a:effectLst/>
                <a:highlight>
                  <a:srgbClr val="1F1F1F"/>
                </a:highlight>
                <a:latin typeface="Consolas" panose="020B0609020204030204" pitchFamily="49" charset="0"/>
              </a:rPr>
            </a:br>
            <a:r>
              <a:rPr lang="es-ES" b="0" dirty="0">
                <a:solidFill>
                  <a:srgbClr val="CCCCCC"/>
                </a:solidFill>
                <a:effectLst/>
                <a:highlight>
                  <a:srgbClr val="1F1F1F"/>
                </a:highlight>
                <a:latin typeface="Consolas" panose="020B0609020204030204" pitchFamily="49" charset="0"/>
              </a:rPr>
              <a:t>Los menos comunes son volador, hada e hielo con 0.37%, 2.25% y 2.87% respectivamente.</a:t>
            </a:r>
          </a:p>
          <a:p>
            <a:endParaRPr lang="en-US" dirty="0"/>
          </a:p>
        </p:txBody>
      </p:sp>
      <p:sp>
        <p:nvSpPr>
          <p:cNvPr id="4" name="Slide Number Placeholder 3"/>
          <p:cNvSpPr>
            <a:spLocks noGrp="1"/>
          </p:cNvSpPr>
          <p:nvPr>
            <p:ph type="sldNum" sz="quarter" idx="5"/>
          </p:nvPr>
        </p:nvSpPr>
        <p:spPr/>
        <p:txBody>
          <a:bodyPr/>
          <a:lstStyle/>
          <a:p>
            <a:fld id="{145A1867-1FC4-4BD5-8E33-DF325EFA1336}" type="slidenum">
              <a:rPr lang="en-US" smtClean="0"/>
              <a:t>8</a:t>
            </a:fld>
            <a:endParaRPr lang="en-US"/>
          </a:p>
        </p:txBody>
      </p:sp>
    </p:spTree>
    <p:extLst>
      <p:ext uri="{BB962C8B-B14F-4D97-AF65-F5344CB8AC3E}">
        <p14:creationId xmlns:p14="http://schemas.microsoft.com/office/powerpoint/2010/main" val="10353971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b="0" dirty="0">
                <a:solidFill>
                  <a:srgbClr val="CCCCCC"/>
                </a:solidFill>
                <a:effectLst/>
                <a:highlight>
                  <a:srgbClr val="1F1F1F"/>
                </a:highlight>
                <a:latin typeface="Consolas" panose="020B0609020204030204" pitchFamily="49" charset="0"/>
              </a:rPr>
              <a:t>La combinación más común son normal/volador, grama/veneno e insecto/volador .</a:t>
            </a:r>
          </a:p>
          <a:p>
            <a:br>
              <a:rPr lang="es-ES" b="0" dirty="0">
                <a:solidFill>
                  <a:srgbClr val="CCCCCC"/>
                </a:solidFill>
                <a:effectLst/>
                <a:highlight>
                  <a:srgbClr val="1F1F1F"/>
                </a:highlight>
                <a:latin typeface="Consolas" panose="020B0609020204030204" pitchFamily="49" charset="0"/>
              </a:rPr>
            </a:br>
            <a:r>
              <a:rPr lang="es-ES" b="0" dirty="0">
                <a:solidFill>
                  <a:srgbClr val="CCCCCC"/>
                </a:solidFill>
                <a:effectLst/>
                <a:highlight>
                  <a:srgbClr val="1F1F1F"/>
                </a:highlight>
                <a:latin typeface="Consolas" panose="020B0609020204030204" pitchFamily="49" charset="0"/>
              </a:rPr>
              <a:t>Los menos comunes son roca/tierra, fuego/volador, fuego/peleador, grama/pelador.</a:t>
            </a:r>
          </a:p>
          <a:p>
            <a:br>
              <a:rPr lang="es-ES" b="0" dirty="0">
                <a:solidFill>
                  <a:srgbClr val="CCCCCC"/>
                </a:solidFill>
                <a:effectLst/>
                <a:highlight>
                  <a:srgbClr val="1F1F1F"/>
                </a:highlight>
                <a:latin typeface="Consolas" panose="020B0609020204030204" pitchFamily="49" charset="0"/>
              </a:rPr>
            </a:br>
            <a:r>
              <a:rPr lang="es-ES" b="0" dirty="0">
                <a:solidFill>
                  <a:srgbClr val="CCCCCC"/>
                </a:solidFill>
                <a:effectLst/>
                <a:highlight>
                  <a:srgbClr val="1F1F1F"/>
                </a:highlight>
                <a:latin typeface="Consolas" panose="020B0609020204030204" pitchFamily="49" charset="0"/>
              </a:rPr>
              <a:t>Para darnos cuenta de lo que representa un 26 en una combinación de elementos, tenemos 18 posibles elementos que puede poseer un Pokémon que además puede tener un segundo tipo donde no se repite el </a:t>
            </a:r>
            <a:r>
              <a:rPr lang="es-ES" b="0" dirty="0" err="1">
                <a:solidFill>
                  <a:srgbClr val="CCCCCC"/>
                </a:solidFill>
                <a:effectLst/>
                <a:highlight>
                  <a:srgbClr val="1F1F1F"/>
                </a:highlight>
                <a:latin typeface="Consolas" panose="020B0609020204030204" pitchFamily="49" charset="0"/>
              </a:rPr>
              <a:t>elemnto</a:t>
            </a:r>
            <a:r>
              <a:rPr lang="es-ES" b="0" dirty="0">
                <a:solidFill>
                  <a:srgbClr val="CCCCCC"/>
                </a:solidFill>
                <a:effectLst/>
                <a:highlight>
                  <a:srgbClr val="1F1F1F"/>
                </a:highlight>
                <a:latin typeface="Consolas" panose="020B0609020204030204" pitchFamily="49" charset="0"/>
              </a:rPr>
              <a:t>, resultando en una permutación sin </a:t>
            </a:r>
            <a:r>
              <a:rPr lang="es-ES" b="0" dirty="0" err="1">
                <a:solidFill>
                  <a:srgbClr val="CCCCCC"/>
                </a:solidFill>
                <a:effectLst/>
                <a:highlight>
                  <a:srgbClr val="1F1F1F"/>
                </a:highlight>
                <a:latin typeface="Consolas" panose="020B0609020204030204" pitchFamily="49" charset="0"/>
              </a:rPr>
              <a:t>repeticion</a:t>
            </a:r>
            <a:r>
              <a:rPr lang="es-ES" b="0" dirty="0">
                <a:solidFill>
                  <a:srgbClr val="CCCCCC"/>
                </a:solidFill>
                <a:effectLst/>
                <a:highlight>
                  <a:srgbClr val="1F1F1F"/>
                </a:highlight>
                <a:latin typeface="Consolas" panose="020B0609020204030204" pitchFamily="49" charset="0"/>
              </a:rPr>
              <a:t>.</a:t>
            </a:r>
          </a:p>
          <a:p>
            <a:br>
              <a:rPr lang="es-ES" b="0" dirty="0">
                <a:solidFill>
                  <a:srgbClr val="CCCCCC"/>
                </a:solidFill>
                <a:effectLst/>
                <a:highlight>
                  <a:srgbClr val="1F1F1F"/>
                </a:highlight>
                <a:latin typeface="Consolas" panose="020B0609020204030204" pitchFamily="49" charset="0"/>
              </a:rPr>
            </a:br>
            <a:r>
              <a:rPr lang="es-ES" b="0" dirty="0" err="1">
                <a:solidFill>
                  <a:srgbClr val="CCCCCC"/>
                </a:solidFill>
                <a:effectLst/>
                <a:highlight>
                  <a:srgbClr val="1F1F1F"/>
                </a:highlight>
                <a:latin typeface="Consolas" panose="020B0609020204030204" pitchFamily="49" charset="0"/>
              </a:rPr>
              <a:t>Tendriamos</a:t>
            </a:r>
            <a:r>
              <a:rPr lang="es-ES" b="0" dirty="0">
                <a:solidFill>
                  <a:srgbClr val="CCCCCC"/>
                </a:solidFill>
                <a:effectLst/>
                <a:highlight>
                  <a:srgbClr val="1F1F1F"/>
                </a:highlight>
                <a:latin typeface="Consolas" panose="020B0609020204030204" pitchFamily="49" charset="0"/>
              </a:rPr>
              <a:t>:</a:t>
            </a:r>
          </a:p>
          <a:p>
            <a:r>
              <a:rPr lang="es-ES" b="0" dirty="0">
                <a:solidFill>
                  <a:srgbClr val="CCCCCC"/>
                </a:solidFill>
                <a:effectLst/>
                <a:highlight>
                  <a:srgbClr val="1F1F1F"/>
                </a:highlight>
                <a:latin typeface="Consolas" panose="020B0609020204030204" pitchFamily="49" charset="0"/>
              </a:rPr>
              <a:t>18 * 17 = 306 </a:t>
            </a:r>
          </a:p>
          <a:p>
            <a:r>
              <a:rPr lang="es-ES" b="0" dirty="0">
                <a:solidFill>
                  <a:srgbClr val="CCCCCC"/>
                </a:solidFill>
                <a:effectLst/>
                <a:highlight>
                  <a:srgbClr val="1F1F1F"/>
                </a:highlight>
                <a:latin typeface="Consolas" panose="020B0609020204030204" pitchFamily="49" charset="0"/>
              </a:rPr>
              <a:t>Por lo tanto, hay 306 combinaciones posibles de tipos de elementos para los Pokémon.</a:t>
            </a:r>
          </a:p>
          <a:p>
            <a:endParaRPr lang="en-US" dirty="0"/>
          </a:p>
        </p:txBody>
      </p:sp>
      <p:sp>
        <p:nvSpPr>
          <p:cNvPr id="4" name="Slide Number Placeholder 3"/>
          <p:cNvSpPr>
            <a:spLocks noGrp="1"/>
          </p:cNvSpPr>
          <p:nvPr>
            <p:ph type="sldNum" sz="quarter" idx="5"/>
          </p:nvPr>
        </p:nvSpPr>
        <p:spPr/>
        <p:txBody>
          <a:bodyPr/>
          <a:lstStyle/>
          <a:p>
            <a:fld id="{145A1867-1FC4-4BD5-8E33-DF325EFA1336}" type="slidenum">
              <a:rPr lang="en-US" smtClean="0"/>
              <a:t>9</a:t>
            </a:fld>
            <a:endParaRPr lang="en-US"/>
          </a:p>
        </p:txBody>
      </p:sp>
    </p:spTree>
    <p:extLst>
      <p:ext uri="{BB962C8B-B14F-4D97-AF65-F5344CB8AC3E}">
        <p14:creationId xmlns:p14="http://schemas.microsoft.com/office/powerpoint/2010/main" val="36236471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b="0" dirty="0">
                <a:solidFill>
                  <a:srgbClr val="CCCCCC"/>
                </a:solidFill>
                <a:effectLst/>
                <a:highlight>
                  <a:srgbClr val="1F1F1F"/>
                </a:highlight>
                <a:latin typeface="Consolas" panose="020B0609020204030204" pitchFamily="49" charset="0"/>
              </a:rPr>
              <a:t>Los Pokémon más difíciles de atrapar pertenecen a la 3ra generación aunque no discrepan en gran medida con las otras generaciones, exceptuando el caso de la generación 4 que denota ser la que tiene menor porcentaje de captura.</a:t>
            </a:r>
          </a:p>
          <a:p>
            <a:endParaRPr lang="en-US" dirty="0"/>
          </a:p>
        </p:txBody>
      </p:sp>
      <p:sp>
        <p:nvSpPr>
          <p:cNvPr id="4" name="Slide Number Placeholder 3"/>
          <p:cNvSpPr>
            <a:spLocks noGrp="1"/>
          </p:cNvSpPr>
          <p:nvPr>
            <p:ph type="sldNum" sz="quarter" idx="5"/>
          </p:nvPr>
        </p:nvSpPr>
        <p:spPr/>
        <p:txBody>
          <a:bodyPr/>
          <a:lstStyle/>
          <a:p>
            <a:fld id="{145A1867-1FC4-4BD5-8E33-DF325EFA1336}" type="slidenum">
              <a:rPr lang="en-US" smtClean="0"/>
              <a:t>10</a:t>
            </a:fld>
            <a:endParaRPr lang="en-US"/>
          </a:p>
        </p:txBody>
      </p:sp>
    </p:spTree>
    <p:extLst>
      <p:ext uri="{BB962C8B-B14F-4D97-AF65-F5344CB8AC3E}">
        <p14:creationId xmlns:p14="http://schemas.microsoft.com/office/powerpoint/2010/main" val="41401727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b="0" dirty="0">
                <a:solidFill>
                  <a:srgbClr val="CCCCCC"/>
                </a:solidFill>
                <a:effectLst/>
                <a:highlight>
                  <a:srgbClr val="1F1F1F"/>
                </a:highlight>
                <a:latin typeface="Consolas" panose="020B0609020204030204" pitchFamily="49" charset="0"/>
              </a:rPr>
              <a:t>De los 5 Pokémon más grandes tenemos 2 legendarios siendo estos </a:t>
            </a:r>
            <a:r>
              <a:rPr lang="es-ES" b="0" dirty="0" err="1">
                <a:solidFill>
                  <a:srgbClr val="CCCCCC"/>
                </a:solidFill>
                <a:effectLst/>
                <a:highlight>
                  <a:srgbClr val="1F1F1F"/>
                </a:highlight>
                <a:latin typeface="Consolas" panose="020B0609020204030204" pitchFamily="49" charset="0"/>
              </a:rPr>
              <a:t>Celesteela</a:t>
            </a:r>
            <a:r>
              <a:rPr lang="es-ES" b="0" dirty="0">
                <a:solidFill>
                  <a:srgbClr val="CCCCCC"/>
                </a:solidFill>
                <a:effectLst/>
                <a:highlight>
                  <a:srgbClr val="1F1F1F"/>
                </a:highlight>
                <a:latin typeface="Consolas" panose="020B0609020204030204" pitchFamily="49" charset="0"/>
              </a:rPr>
              <a:t> y </a:t>
            </a:r>
            <a:r>
              <a:rPr lang="es-ES" b="0" dirty="0" err="1">
                <a:solidFill>
                  <a:srgbClr val="CCCCCC"/>
                </a:solidFill>
                <a:effectLst/>
                <a:highlight>
                  <a:srgbClr val="1F1F1F"/>
                </a:highlight>
                <a:latin typeface="Consolas" panose="020B0609020204030204" pitchFamily="49" charset="0"/>
              </a:rPr>
              <a:t>Rayquaza</a:t>
            </a:r>
            <a:r>
              <a:rPr lang="es-ES" b="0" dirty="0">
                <a:solidFill>
                  <a:srgbClr val="CCCCCC"/>
                </a:solidFill>
                <a:effectLst/>
                <a:highlight>
                  <a:srgbClr val="1F1F1F"/>
                </a:highlight>
                <a:latin typeface="Consolas" panose="020B0609020204030204" pitchFamily="49" charset="0"/>
              </a:rPr>
              <a:t> y 2 de ellos que </a:t>
            </a:r>
            <a:r>
              <a:rPr lang="es-ES" b="0" dirty="0" err="1">
                <a:solidFill>
                  <a:srgbClr val="CCCCCC"/>
                </a:solidFill>
                <a:effectLst/>
                <a:highlight>
                  <a:srgbClr val="1F1F1F"/>
                </a:highlight>
                <a:latin typeface="Consolas" panose="020B0609020204030204" pitchFamily="49" charset="0"/>
              </a:rPr>
              <a:t>pertencen</a:t>
            </a:r>
            <a:r>
              <a:rPr lang="es-ES" b="0" dirty="0">
                <a:solidFill>
                  <a:srgbClr val="CCCCCC"/>
                </a:solidFill>
                <a:effectLst/>
                <a:highlight>
                  <a:srgbClr val="1F1F1F"/>
                </a:highlight>
                <a:latin typeface="Consolas" panose="020B0609020204030204" pitchFamily="49" charset="0"/>
              </a:rPr>
              <a:t> a la misma familia evolutiva como lo son </a:t>
            </a:r>
            <a:r>
              <a:rPr lang="es-ES" b="0" dirty="0" err="1">
                <a:solidFill>
                  <a:srgbClr val="CCCCCC"/>
                </a:solidFill>
                <a:effectLst/>
                <a:highlight>
                  <a:srgbClr val="1F1F1F"/>
                </a:highlight>
                <a:latin typeface="Consolas" panose="020B0609020204030204" pitchFamily="49" charset="0"/>
              </a:rPr>
              <a:t>Onix</a:t>
            </a:r>
            <a:r>
              <a:rPr lang="es-ES" b="0" dirty="0">
                <a:solidFill>
                  <a:srgbClr val="CCCCCC"/>
                </a:solidFill>
                <a:effectLst/>
                <a:highlight>
                  <a:srgbClr val="1F1F1F"/>
                </a:highlight>
                <a:latin typeface="Consolas" panose="020B0609020204030204" pitchFamily="49" charset="0"/>
              </a:rPr>
              <a:t> y </a:t>
            </a:r>
            <a:r>
              <a:rPr lang="es-ES" b="0" dirty="0" err="1">
                <a:solidFill>
                  <a:srgbClr val="CCCCCC"/>
                </a:solidFill>
                <a:effectLst/>
                <a:highlight>
                  <a:srgbClr val="1F1F1F"/>
                </a:highlight>
                <a:latin typeface="Consolas" panose="020B0609020204030204" pitchFamily="49" charset="0"/>
              </a:rPr>
              <a:t>Steelix</a:t>
            </a:r>
            <a:r>
              <a:rPr lang="es-ES" b="0" dirty="0">
                <a:solidFill>
                  <a:srgbClr val="CCCCCC"/>
                </a:solidFill>
                <a:effectLst/>
                <a:highlight>
                  <a:srgbClr val="1F1F1F"/>
                </a:highlight>
                <a:latin typeface="Consolas" panose="020B0609020204030204" pitchFamily="49" charset="0"/>
              </a:rPr>
              <a:t>.</a:t>
            </a:r>
          </a:p>
          <a:p>
            <a:br>
              <a:rPr lang="es-ES" b="0" dirty="0">
                <a:solidFill>
                  <a:srgbClr val="CCCCCC"/>
                </a:solidFill>
                <a:effectLst/>
                <a:highlight>
                  <a:srgbClr val="1F1F1F"/>
                </a:highlight>
                <a:latin typeface="Consolas" panose="020B0609020204030204" pitchFamily="49" charset="0"/>
              </a:rPr>
            </a:br>
            <a:r>
              <a:rPr lang="es-ES" b="0" dirty="0">
                <a:solidFill>
                  <a:srgbClr val="CCCCCC"/>
                </a:solidFill>
                <a:effectLst/>
                <a:highlight>
                  <a:srgbClr val="1F1F1F"/>
                </a:highlight>
                <a:latin typeface="Consolas" panose="020B0609020204030204" pitchFamily="49" charset="0"/>
              </a:rPr>
              <a:t>Para los 5 Pokémon más pesados tenemos 4/5, siendo estos </a:t>
            </a:r>
            <a:r>
              <a:rPr lang="es-ES" b="0" dirty="0" err="1">
                <a:solidFill>
                  <a:srgbClr val="CCCCCC"/>
                </a:solidFill>
                <a:effectLst/>
                <a:highlight>
                  <a:srgbClr val="1F1F1F"/>
                </a:highlight>
                <a:latin typeface="Consolas" panose="020B0609020204030204" pitchFamily="49" charset="0"/>
              </a:rPr>
              <a:t>Celesteela</a:t>
            </a:r>
            <a:r>
              <a:rPr lang="es-ES" b="0" dirty="0">
                <a:solidFill>
                  <a:srgbClr val="CCCCCC"/>
                </a:solidFill>
                <a:effectLst/>
                <a:highlight>
                  <a:srgbClr val="1F1F1F"/>
                </a:highlight>
                <a:latin typeface="Consolas" panose="020B0609020204030204" pitchFamily="49" charset="0"/>
              </a:rPr>
              <a:t>, </a:t>
            </a:r>
            <a:r>
              <a:rPr lang="es-ES" b="0" dirty="0" err="1">
                <a:solidFill>
                  <a:srgbClr val="CCCCCC"/>
                </a:solidFill>
                <a:effectLst/>
                <a:highlight>
                  <a:srgbClr val="1F1F1F"/>
                </a:highlight>
                <a:latin typeface="Consolas" panose="020B0609020204030204" pitchFamily="49" charset="0"/>
              </a:rPr>
              <a:t>Cosmoem</a:t>
            </a:r>
            <a:r>
              <a:rPr lang="es-ES" b="0" dirty="0">
                <a:solidFill>
                  <a:srgbClr val="CCCCCC"/>
                </a:solidFill>
                <a:effectLst/>
                <a:highlight>
                  <a:srgbClr val="1F1F1F"/>
                </a:highlight>
                <a:latin typeface="Consolas" panose="020B0609020204030204" pitchFamily="49" charset="0"/>
              </a:rPr>
              <a:t>, </a:t>
            </a:r>
            <a:r>
              <a:rPr lang="es-ES" b="0" dirty="0" err="1">
                <a:solidFill>
                  <a:srgbClr val="CCCCCC"/>
                </a:solidFill>
                <a:effectLst/>
                <a:highlight>
                  <a:srgbClr val="1F1F1F"/>
                </a:highlight>
                <a:latin typeface="Consolas" panose="020B0609020204030204" pitchFamily="49" charset="0"/>
              </a:rPr>
              <a:t>Groudon</a:t>
            </a:r>
            <a:r>
              <a:rPr lang="es-ES" b="0" dirty="0">
                <a:solidFill>
                  <a:srgbClr val="CCCCCC"/>
                </a:solidFill>
                <a:effectLst/>
                <a:highlight>
                  <a:srgbClr val="1F1F1F"/>
                </a:highlight>
                <a:latin typeface="Consolas" panose="020B0609020204030204" pitchFamily="49" charset="0"/>
              </a:rPr>
              <a:t>, </a:t>
            </a:r>
            <a:r>
              <a:rPr lang="es-ES" b="0" dirty="0" err="1">
                <a:solidFill>
                  <a:srgbClr val="CCCCCC"/>
                </a:solidFill>
                <a:effectLst/>
                <a:highlight>
                  <a:srgbClr val="1F1F1F"/>
                </a:highlight>
                <a:latin typeface="Consolas" panose="020B0609020204030204" pitchFamily="49" charset="0"/>
              </a:rPr>
              <a:t>Guzzlord</a:t>
            </a:r>
            <a:r>
              <a:rPr lang="es-ES" b="0" dirty="0">
                <a:solidFill>
                  <a:srgbClr val="CCCCCC"/>
                </a:solidFill>
                <a:effectLst/>
                <a:highlight>
                  <a:srgbClr val="1F1F1F"/>
                </a:highlight>
                <a:latin typeface="Consolas" panose="020B0609020204030204" pitchFamily="49" charset="0"/>
              </a:rPr>
              <a:t>.</a:t>
            </a:r>
          </a:p>
          <a:p>
            <a:br>
              <a:rPr lang="es-ES" b="0" dirty="0">
                <a:solidFill>
                  <a:srgbClr val="CCCCCC"/>
                </a:solidFill>
                <a:effectLst/>
                <a:highlight>
                  <a:srgbClr val="1F1F1F"/>
                </a:highlight>
                <a:latin typeface="Consolas" panose="020B0609020204030204" pitchFamily="49" charset="0"/>
              </a:rPr>
            </a:br>
            <a:r>
              <a:rPr lang="es-ES" b="0" dirty="0" err="1">
                <a:solidFill>
                  <a:srgbClr val="CCCCCC"/>
                </a:solidFill>
                <a:effectLst/>
                <a:highlight>
                  <a:srgbClr val="1F1F1F"/>
                </a:highlight>
                <a:latin typeface="Consolas" panose="020B0609020204030204" pitchFamily="49" charset="0"/>
              </a:rPr>
              <a:t>Celesteela</a:t>
            </a:r>
            <a:r>
              <a:rPr lang="es-ES" b="0" dirty="0">
                <a:solidFill>
                  <a:srgbClr val="CCCCCC"/>
                </a:solidFill>
                <a:effectLst/>
                <a:highlight>
                  <a:srgbClr val="1F1F1F"/>
                </a:highlight>
                <a:latin typeface="Consolas" panose="020B0609020204030204" pitchFamily="49" charset="0"/>
              </a:rPr>
              <a:t> es el Pokémon más pesado y más grande de los legendarios.</a:t>
            </a:r>
          </a:p>
          <a:p>
            <a:endParaRPr lang="en-US" dirty="0"/>
          </a:p>
        </p:txBody>
      </p:sp>
      <p:sp>
        <p:nvSpPr>
          <p:cNvPr id="4" name="Slide Number Placeholder 3"/>
          <p:cNvSpPr>
            <a:spLocks noGrp="1"/>
          </p:cNvSpPr>
          <p:nvPr>
            <p:ph type="sldNum" sz="quarter" idx="5"/>
          </p:nvPr>
        </p:nvSpPr>
        <p:spPr/>
        <p:txBody>
          <a:bodyPr/>
          <a:lstStyle/>
          <a:p>
            <a:fld id="{145A1867-1FC4-4BD5-8E33-DF325EFA1336}" type="slidenum">
              <a:rPr lang="en-US" smtClean="0"/>
              <a:t>11</a:t>
            </a:fld>
            <a:endParaRPr lang="en-US"/>
          </a:p>
        </p:txBody>
      </p:sp>
    </p:spTree>
    <p:extLst>
      <p:ext uri="{BB962C8B-B14F-4D97-AF65-F5344CB8AC3E}">
        <p14:creationId xmlns:p14="http://schemas.microsoft.com/office/powerpoint/2010/main" val="3169120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b="0" dirty="0">
                <a:solidFill>
                  <a:srgbClr val="CCCCCC"/>
                </a:solidFill>
                <a:effectLst/>
                <a:highlight>
                  <a:srgbClr val="1F1F1F"/>
                </a:highlight>
                <a:latin typeface="Consolas" panose="020B0609020204030204" pitchFamily="49" charset="0"/>
              </a:rPr>
              <a:t>El tipo de Pokémon más fuerte es </a:t>
            </a:r>
            <a:r>
              <a:rPr lang="es-ES" b="0" dirty="0" err="1">
                <a:solidFill>
                  <a:srgbClr val="CCCCCC"/>
                </a:solidFill>
                <a:effectLst/>
                <a:highlight>
                  <a:srgbClr val="1F1F1F"/>
                </a:highlight>
                <a:latin typeface="Consolas" panose="020B0609020204030204" pitchFamily="49" charset="0"/>
              </a:rPr>
              <a:t>dragon</a:t>
            </a:r>
            <a:r>
              <a:rPr lang="es-ES" b="0" dirty="0">
                <a:solidFill>
                  <a:srgbClr val="CCCCCC"/>
                </a:solidFill>
                <a:effectLst/>
                <a:highlight>
                  <a:srgbClr val="1F1F1F"/>
                </a:highlight>
                <a:latin typeface="Consolas" panose="020B0609020204030204" pitchFamily="49" charset="0"/>
              </a:rPr>
              <a:t> y su combinación de tipos con una media sobre los 500.</a:t>
            </a:r>
          </a:p>
          <a:p>
            <a:endParaRPr lang="en-US" dirty="0"/>
          </a:p>
        </p:txBody>
      </p:sp>
      <p:sp>
        <p:nvSpPr>
          <p:cNvPr id="4" name="Slide Number Placeholder 3"/>
          <p:cNvSpPr>
            <a:spLocks noGrp="1"/>
          </p:cNvSpPr>
          <p:nvPr>
            <p:ph type="sldNum" sz="quarter" idx="5"/>
          </p:nvPr>
        </p:nvSpPr>
        <p:spPr/>
        <p:txBody>
          <a:bodyPr/>
          <a:lstStyle/>
          <a:p>
            <a:fld id="{145A1867-1FC4-4BD5-8E33-DF325EFA1336}" type="slidenum">
              <a:rPr lang="en-US" smtClean="0"/>
              <a:t>13</a:t>
            </a:fld>
            <a:endParaRPr lang="en-US"/>
          </a:p>
        </p:txBody>
      </p:sp>
    </p:spTree>
    <p:extLst>
      <p:ext uri="{BB962C8B-B14F-4D97-AF65-F5344CB8AC3E}">
        <p14:creationId xmlns:p14="http://schemas.microsoft.com/office/powerpoint/2010/main" val="8358453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74FDE6-5D72-DD1D-2073-0E57FFDF5DF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0C2B584-E27D-065D-F92D-2DE71B231DC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7CDAD9D-AB6D-F562-6D4A-31A6FDDEB6D8}"/>
              </a:ext>
            </a:extLst>
          </p:cNvPr>
          <p:cNvSpPr>
            <a:spLocks noGrp="1"/>
          </p:cNvSpPr>
          <p:nvPr>
            <p:ph type="dt" sz="half" idx="10"/>
          </p:nvPr>
        </p:nvSpPr>
        <p:spPr/>
        <p:txBody>
          <a:bodyPr/>
          <a:lstStyle/>
          <a:p>
            <a:fld id="{C1A85BB0-45DA-4AB7-9704-91EE62BB14C9}" type="datetimeFigureOut">
              <a:rPr lang="en-US" smtClean="0"/>
              <a:t>4/19/2024</a:t>
            </a:fld>
            <a:endParaRPr lang="en-US"/>
          </a:p>
        </p:txBody>
      </p:sp>
      <p:sp>
        <p:nvSpPr>
          <p:cNvPr id="5" name="Footer Placeholder 4">
            <a:extLst>
              <a:ext uri="{FF2B5EF4-FFF2-40B4-BE49-F238E27FC236}">
                <a16:creationId xmlns:a16="http://schemas.microsoft.com/office/drawing/2014/main" id="{940B2801-E057-E6CC-A6F7-869265F8E48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54F9A4A-13FF-39FB-08BF-5EBA0366F91A}"/>
              </a:ext>
            </a:extLst>
          </p:cNvPr>
          <p:cNvSpPr>
            <a:spLocks noGrp="1"/>
          </p:cNvSpPr>
          <p:nvPr>
            <p:ph type="sldNum" sz="quarter" idx="12"/>
          </p:nvPr>
        </p:nvSpPr>
        <p:spPr/>
        <p:txBody>
          <a:bodyPr/>
          <a:lstStyle/>
          <a:p>
            <a:fld id="{8A3F6C1F-E3C4-4F2C-B7F0-666C4F9CBFC4}" type="slidenum">
              <a:rPr lang="en-US" smtClean="0"/>
              <a:t>‹#›</a:t>
            </a:fld>
            <a:endParaRPr lang="en-US"/>
          </a:p>
        </p:txBody>
      </p:sp>
    </p:spTree>
    <p:extLst>
      <p:ext uri="{BB962C8B-B14F-4D97-AF65-F5344CB8AC3E}">
        <p14:creationId xmlns:p14="http://schemas.microsoft.com/office/powerpoint/2010/main" val="20749544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7DAB7A-C2E2-10EC-E158-A4AE83D95C2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E93C7E4-1DA6-11F3-18EA-0339F771064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A9AA01C-0C32-469A-4104-0A4FD30B9CF8}"/>
              </a:ext>
            </a:extLst>
          </p:cNvPr>
          <p:cNvSpPr>
            <a:spLocks noGrp="1"/>
          </p:cNvSpPr>
          <p:nvPr>
            <p:ph type="dt" sz="half" idx="10"/>
          </p:nvPr>
        </p:nvSpPr>
        <p:spPr/>
        <p:txBody>
          <a:bodyPr/>
          <a:lstStyle/>
          <a:p>
            <a:fld id="{C1A85BB0-45DA-4AB7-9704-91EE62BB14C9}" type="datetimeFigureOut">
              <a:rPr lang="en-US" smtClean="0"/>
              <a:t>4/19/2024</a:t>
            </a:fld>
            <a:endParaRPr lang="en-US"/>
          </a:p>
        </p:txBody>
      </p:sp>
      <p:sp>
        <p:nvSpPr>
          <p:cNvPr id="5" name="Footer Placeholder 4">
            <a:extLst>
              <a:ext uri="{FF2B5EF4-FFF2-40B4-BE49-F238E27FC236}">
                <a16:creationId xmlns:a16="http://schemas.microsoft.com/office/drawing/2014/main" id="{B1A3CC61-0498-8ACF-FD0A-4AEB60C122E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6EAA6A5-1EA2-44E7-5545-139957EA8BB4}"/>
              </a:ext>
            </a:extLst>
          </p:cNvPr>
          <p:cNvSpPr>
            <a:spLocks noGrp="1"/>
          </p:cNvSpPr>
          <p:nvPr>
            <p:ph type="sldNum" sz="quarter" idx="12"/>
          </p:nvPr>
        </p:nvSpPr>
        <p:spPr/>
        <p:txBody>
          <a:bodyPr/>
          <a:lstStyle/>
          <a:p>
            <a:fld id="{8A3F6C1F-E3C4-4F2C-B7F0-666C4F9CBFC4}" type="slidenum">
              <a:rPr lang="en-US" smtClean="0"/>
              <a:t>‹#›</a:t>
            </a:fld>
            <a:endParaRPr lang="en-US"/>
          </a:p>
        </p:txBody>
      </p:sp>
    </p:spTree>
    <p:extLst>
      <p:ext uri="{BB962C8B-B14F-4D97-AF65-F5344CB8AC3E}">
        <p14:creationId xmlns:p14="http://schemas.microsoft.com/office/powerpoint/2010/main" val="4808149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0709FC4-9A93-AC91-CAFE-569ECA3F6B9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A584E66-F61D-727E-8734-1E7BEFB845A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3C6D02E-25C8-756C-0501-A5C98E70742D}"/>
              </a:ext>
            </a:extLst>
          </p:cNvPr>
          <p:cNvSpPr>
            <a:spLocks noGrp="1"/>
          </p:cNvSpPr>
          <p:nvPr>
            <p:ph type="dt" sz="half" idx="10"/>
          </p:nvPr>
        </p:nvSpPr>
        <p:spPr/>
        <p:txBody>
          <a:bodyPr/>
          <a:lstStyle/>
          <a:p>
            <a:fld id="{C1A85BB0-45DA-4AB7-9704-91EE62BB14C9}" type="datetimeFigureOut">
              <a:rPr lang="en-US" smtClean="0"/>
              <a:t>4/19/2024</a:t>
            </a:fld>
            <a:endParaRPr lang="en-US"/>
          </a:p>
        </p:txBody>
      </p:sp>
      <p:sp>
        <p:nvSpPr>
          <p:cNvPr id="5" name="Footer Placeholder 4">
            <a:extLst>
              <a:ext uri="{FF2B5EF4-FFF2-40B4-BE49-F238E27FC236}">
                <a16:creationId xmlns:a16="http://schemas.microsoft.com/office/drawing/2014/main" id="{A9428E03-EA42-449D-A8F4-BE2DE130FB5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38557FA-5070-4B5D-5EA7-85E341A9EA56}"/>
              </a:ext>
            </a:extLst>
          </p:cNvPr>
          <p:cNvSpPr>
            <a:spLocks noGrp="1"/>
          </p:cNvSpPr>
          <p:nvPr>
            <p:ph type="sldNum" sz="quarter" idx="12"/>
          </p:nvPr>
        </p:nvSpPr>
        <p:spPr/>
        <p:txBody>
          <a:bodyPr/>
          <a:lstStyle/>
          <a:p>
            <a:fld id="{8A3F6C1F-E3C4-4F2C-B7F0-666C4F9CBFC4}" type="slidenum">
              <a:rPr lang="en-US" smtClean="0"/>
              <a:t>‹#›</a:t>
            </a:fld>
            <a:endParaRPr lang="en-US"/>
          </a:p>
        </p:txBody>
      </p:sp>
    </p:spTree>
    <p:extLst>
      <p:ext uri="{BB962C8B-B14F-4D97-AF65-F5344CB8AC3E}">
        <p14:creationId xmlns:p14="http://schemas.microsoft.com/office/powerpoint/2010/main" val="27008059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CE52FC-FEB6-6759-55D6-4A7E5BF76B6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B707C3F-842E-CD16-2515-CAEE784EEC3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25DF5FF-D500-90BD-E53F-B417A848FC84}"/>
              </a:ext>
            </a:extLst>
          </p:cNvPr>
          <p:cNvSpPr>
            <a:spLocks noGrp="1"/>
          </p:cNvSpPr>
          <p:nvPr>
            <p:ph type="dt" sz="half" idx="10"/>
          </p:nvPr>
        </p:nvSpPr>
        <p:spPr/>
        <p:txBody>
          <a:bodyPr/>
          <a:lstStyle/>
          <a:p>
            <a:fld id="{C1A85BB0-45DA-4AB7-9704-91EE62BB14C9}" type="datetimeFigureOut">
              <a:rPr lang="en-US" smtClean="0"/>
              <a:t>4/19/2024</a:t>
            </a:fld>
            <a:endParaRPr lang="en-US"/>
          </a:p>
        </p:txBody>
      </p:sp>
      <p:sp>
        <p:nvSpPr>
          <p:cNvPr id="5" name="Footer Placeholder 4">
            <a:extLst>
              <a:ext uri="{FF2B5EF4-FFF2-40B4-BE49-F238E27FC236}">
                <a16:creationId xmlns:a16="http://schemas.microsoft.com/office/drawing/2014/main" id="{DE4C744E-D94C-CCD2-C0C2-3FDDD3A1938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3A90379-A4D1-730B-0B13-CD3401A3AEA1}"/>
              </a:ext>
            </a:extLst>
          </p:cNvPr>
          <p:cNvSpPr>
            <a:spLocks noGrp="1"/>
          </p:cNvSpPr>
          <p:nvPr>
            <p:ph type="sldNum" sz="quarter" idx="12"/>
          </p:nvPr>
        </p:nvSpPr>
        <p:spPr/>
        <p:txBody>
          <a:bodyPr/>
          <a:lstStyle/>
          <a:p>
            <a:fld id="{8A3F6C1F-E3C4-4F2C-B7F0-666C4F9CBFC4}" type="slidenum">
              <a:rPr lang="en-US" smtClean="0"/>
              <a:t>‹#›</a:t>
            </a:fld>
            <a:endParaRPr lang="en-US"/>
          </a:p>
        </p:txBody>
      </p:sp>
    </p:spTree>
    <p:extLst>
      <p:ext uri="{BB962C8B-B14F-4D97-AF65-F5344CB8AC3E}">
        <p14:creationId xmlns:p14="http://schemas.microsoft.com/office/powerpoint/2010/main" val="13293057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56E2B3-A7A7-499A-C1BF-C448D72894B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A8D3E1B-C0D3-9252-F057-D67A91777736}"/>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0C30990-FD5E-15CE-7027-8209B044DC9D}"/>
              </a:ext>
            </a:extLst>
          </p:cNvPr>
          <p:cNvSpPr>
            <a:spLocks noGrp="1"/>
          </p:cNvSpPr>
          <p:nvPr>
            <p:ph type="dt" sz="half" idx="10"/>
          </p:nvPr>
        </p:nvSpPr>
        <p:spPr/>
        <p:txBody>
          <a:bodyPr/>
          <a:lstStyle/>
          <a:p>
            <a:fld id="{C1A85BB0-45DA-4AB7-9704-91EE62BB14C9}" type="datetimeFigureOut">
              <a:rPr lang="en-US" smtClean="0"/>
              <a:t>4/19/2024</a:t>
            </a:fld>
            <a:endParaRPr lang="en-US"/>
          </a:p>
        </p:txBody>
      </p:sp>
      <p:sp>
        <p:nvSpPr>
          <p:cNvPr id="5" name="Footer Placeholder 4">
            <a:extLst>
              <a:ext uri="{FF2B5EF4-FFF2-40B4-BE49-F238E27FC236}">
                <a16:creationId xmlns:a16="http://schemas.microsoft.com/office/drawing/2014/main" id="{EE2A71F2-CFA5-17B2-2347-6AEBFD16B08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BCFAC6C-C7B5-4FCA-ED99-4B3919DBA808}"/>
              </a:ext>
            </a:extLst>
          </p:cNvPr>
          <p:cNvSpPr>
            <a:spLocks noGrp="1"/>
          </p:cNvSpPr>
          <p:nvPr>
            <p:ph type="sldNum" sz="quarter" idx="12"/>
          </p:nvPr>
        </p:nvSpPr>
        <p:spPr/>
        <p:txBody>
          <a:bodyPr/>
          <a:lstStyle/>
          <a:p>
            <a:fld id="{8A3F6C1F-E3C4-4F2C-B7F0-666C4F9CBFC4}" type="slidenum">
              <a:rPr lang="en-US" smtClean="0"/>
              <a:t>‹#›</a:t>
            </a:fld>
            <a:endParaRPr lang="en-US"/>
          </a:p>
        </p:txBody>
      </p:sp>
    </p:spTree>
    <p:extLst>
      <p:ext uri="{BB962C8B-B14F-4D97-AF65-F5344CB8AC3E}">
        <p14:creationId xmlns:p14="http://schemas.microsoft.com/office/powerpoint/2010/main" val="11663651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304AB5-150D-DA7B-AF57-BE60B22D498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26D0AD6-4A26-D651-7DDE-B976FD1CFE8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B637056-90BD-793B-818E-5A0E9D9C117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E1FE895-30B3-DEA9-4776-0BECD596551F}"/>
              </a:ext>
            </a:extLst>
          </p:cNvPr>
          <p:cNvSpPr>
            <a:spLocks noGrp="1"/>
          </p:cNvSpPr>
          <p:nvPr>
            <p:ph type="dt" sz="half" idx="10"/>
          </p:nvPr>
        </p:nvSpPr>
        <p:spPr/>
        <p:txBody>
          <a:bodyPr/>
          <a:lstStyle/>
          <a:p>
            <a:fld id="{C1A85BB0-45DA-4AB7-9704-91EE62BB14C9}" type="datetimeFigureOut">
              <a:rPr lang="en-US" smtClean="0"/>
              <a:t>4/19/2024</a:t>
            </a:fld>
            <a:endParaRPr lang="en-US"/>
          </a:p>
        </p:txBody>
      </p:sp>
      <p:sp>
        <p:nvSpPr>
          <p:cNvPr id="6" name="Footer Placeholder 5">
            <a:extLst>
              <a:ext uri="{FF2B5EF4-FFF2-40B4-BE49-F238E27FC236}">
                <a16:creationId xmlns:a16="http://schemas.microsoft.com/office/drawing/2014/main" id="{1280316C-A698-74A9-6A33-D195E33D6EB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7D55C5E-C189-9418-BC86-9817368AC7B0}"/>
              </a:ext>
            </a:extLst>
          </p:cNvPr>
          <p:cNvSpPr>
            <a:spLocks noGrp="1"/>
          </p:cNvSpPr>
          <p:nvPr>
            <p:ph type="sldNum" sz="quarter" idx="12"/>
          </p:nvPr>
        </p:nvSpPr>
        <p:spPr/>
        <p:txBody>
          <a:bodyPr/>
          <a:lstStyle/>
          <a:p>
            <a:fld id="{8A3F6C1F-E3C4-4F2C-B7F0-666C4F9CBFC4}" type="slidenum">
              <a:rPr lang="en-US" smtClean="0"/>
              <a:t>‹#›</a:t>
            </a:fld>
            <a:endParaRPr lang="en-US"/>
          </a:p>
        </p:txBody>
      </p:sp>
    </p:spTree>
    <p:extLst>
      <p:ext uri="{BB962C8B-B14F-4D97-AF65-F5344CB8AC3E}">
        <p14:creationId xmlns:p14="http://schemas.microsoft.com/office/powerpoint/2010/main" val="31372924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2BA8AE-51F8-1C99-0D54-94DF5D7D33C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6B6471D-5CF7-8146-6BAF-61CE71C49E2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7DCEF0A-ADA1-B24A-1050-29EC300C769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7A55213-CC18-0536-6277-F9D9FD8B467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73D1638-99A0-C979-C1AF-69D6A79AEA9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0D2D005-143C-90AB-B302-14E603452FA0}"/>
              </a:ext>
            </a:extLst>
          </p:cNvPr>
          <p:cNvSpPr>
            <a:spLocks noGrp="1"/>
          </p:cNvSpPr>
          <p:nvPr>
            <p:ph type="dt" sz="half" idx="10"/>
          </p:nvPr>
        </p:nvSpPr>
        <p:spPr/>
        <p:txBody>
          <a:bodyPr/>
          <a:lstStyle/>
          <a:p>
            <a:fld id="{C1A85BB0-45DA-4AB7-9704-91EE62BB14C9}" type="datetimeFigureOut">
              <a:rPr lang="en-US" smtClean="0"/>
              <a:t>4/19/2024</a:t>
            </a:fld>
            <a:endParaRPr lang="en-US"/>
          </a:p>
        </p:txBody>
      </p:sp>
      <p:sp>
        <p:nvSpPr>
          <p:cNvPr id="8" name="Footer Placeholder 7">
            <a:extLst>
              <a:ext uri="{FF2B5EF4-FFF2-40B4-BE49-F238E27FC236}">
                <a16:creationId xmlns:a16="http://schemas.microsoft.com/office/drawing/2014/main" id="{45642951-F886-549C-DACE-71E7BE76542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5AB370B-2E17-D8D7-2271-4F7ED5B76EB1}"/>
              </a:ext>
            </a:extLst>
          </p:cNvPr>
          <p:cNvSpPr>
            <a:spLocks noGrp="1"/>
          </p:cNvSpPr>
          <p:nvPr>
            <p:ph type="sldNum" sz="quarter" idx="12"/>
          </p:nvPr>
        </p:nvSpPr>
        <p:spPr/>
        <p:txBody>
          <a:bodyPr/>
          <a:lstStyle/>
          <a:p>
            <a:fld id="{8A3F6C1F-E3C4-4F2C-B7F0-666C4F9CBFC4}" type="slidenum">
              <a:rPr lang="en-US" smtClean="0"/>
              <a:t>‹#›</a:t>
            </a:fld>
            <a:endParaRPr lang="en-US"/>
          </a:p>
        </p:txBody>
      </p:sp>
    </p:spTree>
    <p:extLst>
      <p:ext uri="{BB962C8B-B14F-4D97-AF65-F5344CB8AC3E}">
        <p14:creationId xmlns:p14="http://schemas.microsoft.com/office/powerpoint/2010/main" val="3574070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440B98-8C9A-CBF7-8964-17CDEB6D5D5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F955F2A-78E1-BB86-7CF3-22CBBC1CB912}"/>
              </a:ext>
            </a:extLst>
          </p:cNvPr>
          <p:cNvSpPr>
            <a:spLocks noGrp="1"/>
          </p:cNvSpPr>
          <p:nvPr>
            <p:ph type="dt" sz="half" idx="10"/>
          </p:nvPr>
        </p:nvSpPr>
        <p:spPr/>
        <p:txBody>
          <a:bodyPr/>
          <a:lstStyle/>
          <a:p>
            <a:fld id="{C1A85BB0-45DA-4AB7-9704-91EE62BB14C9}" type="datetimeFigureOut">
              <a:rPr lang="en-US" smtClean="0"/>
              <a:t>4/19/2024</a:t>
            </a:fld>
            <a:endParaRPr lang="en-US"/>
          </a:p>
        </p:txBody>
      </p:sp>
      <p:sp>
        <p:nvSpPr>
          <p:cNvPr id="4" name="Footer Placeholder 3">
            <a:extLst>
              <a:ext uri="{FF2B5EF4-FFF2-40B4-BE49-F238E27FC236}">
                <a16:creationId xmlns:a16="http://schemas.microsoft.com/office/drawing/2014/main" id="{FAB147F1-01FB-EC26-725D-86966231A77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C140DC6-DCEC-FED1-4BBA-010455C22294}"/>
              </a:ext>
            </a:extLst>
          </p:cNvPr>
          <p:cNvSpPr>
            <a:spLocks noGrp="1"/>
          </p:cNvSpPr>
          <p:nvPr>
            <p:ph type="sldNum" sz="quarter" idx="12"/>
          </p:nvPr>
        </p:nvSpPr>
        <p:spPr/>
        <p:txBody>
          <a:bodyPr/>
          <a:lstStyle/>
          <a:p>
            <a:fld id="{8A3F6C1F-E3C4-4F2C-B7F0-666C4F9CBFC4}" type="slidenum">
              <a:rPr lang="en-US" smtClean="0"/>
              <a:t>‹#›</a:t>
            </a:fld>
            <a:endParaRPr lang="en-US"/>
          </a:p>
        </p:txBody>
      </p:sp>
    </p:spTree>
    <p:extLst>
      <p:ext uri="{BB962C8B-B14F-4D97-AF65-F5344CB8AC3E}">
        <p14:creationId xmlns:p14="http://schemas.microsoft.com/office/powerpoint/2010/main" val="28022322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086D69C-2BE3-EB59-5FB0-582E7057254B}"/>
              </a:ext>
            </a:extLst>
          </p:cNvPr>
          <p:cNvSpPr>
            <a:spLocks noGrp="1"/>
          </p:cNvSpPr>
          <p:nvPr>
            <p:ph type="dt" sz="half" idx="10"/>
          </p:nvPr>
        </p:nvSpPr>
        <p:spPr/>
        <p:txBody>
          <a:bodyPr/>
          <a:lstStyle/>
          <a:p>
            <a:fld id="{C1A85BB0-45DA-4AB7-9704-91EE62BB14C9}" type="datetimeFigureOut">
              <a:rPr lang="en-US" smtClean="0"/>
              <a:t>4/19/2024</a:t>
            </a:fld>
            <a:endParaRPr lang="en-US"/>
          </a:p>
        </p:txBody>
      </p:sp>
      <p:sp>
        <p:nvSpPr>
          <p:cNvPr id="3" name="Footer Placeholder 2">
            <a:extLst>
              <a:ext uri="{FF2B5EF4-FFF2-40B4-BE49-F238E27FC236}">
                <a16:creationId xmlns:a16="http://schemas.microsoft.com/office/drawing/2014/main" id="{D31B77D1-48EC-E9FE-9CA6-2A9AA106514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874DF45-DB90-BED1-3881-5A6990B3A7E4}"/>
              </a:ext>
            </a:extLst>
          </p:cNvPr>
          <p:cNvSpPr>
            <a:spLocks noGrp="1"/>
          </p:cNvSpPr>
          <p:nvPr>
            <p:ph type="sldNum" sz="quarter" idx="12"/>
          </p:nvPr>
        </p:nvSpPr>
        <p:spPr/>
        <p:txBody>
          <a:bodyPr/>
          <a:lstStyle/>
          <a:p>
            <a:fld id="{8A3F6C1F-E3C4-4F2C-B7F0-666C4F9CBFC4}" type="slidenum">
              <a:rPr lang="en-US" smtClean="0"/>
              <a:t>‹#›</a:t>
            </a:fld>
            <a:endParaRPr lang="en-US"/>
          </a:p>
        </p:txBody>
      </p:sp>
    </p:spTree>
    <p:extLst>
      <p:ext uri="{BB962C8B-B14F-4D97-AF65-F5344CB8AC3E}">
        <p14:creationId xmlns:p14="http://schemas.microsoft.com/office/powerpoint/2010/main" val="30086966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6348EF-746C-64A9-87C9-3B2477E47DA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EC67FDE-FA12-5EE4-BBC8-5E1110E2FE4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450689C-1C53-809C-5334-A69D4976E0A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7A15140-B573-A080-7534-ABA77E299E28}"/>
              </a:ext>
            </a:extLst>
          </p:cNvPr>
          <p:cNvSpPr>
            <a:spLocks noGrp="1"/>
          </p:cNvSpPr>
          <p:nvPr>
            <p:ph type="dt" sz="half" idx="10"/>
          </p:nvPr>
        </p:nvSpPr>
        <p:spPr/>
        <p:txBody>
          <a:bodyPr/>
          <a:lstStyle/>
          <a:p>
            <a:fld id="{C1A85BB0-45DA-4AB7-9704-91EE62BB14C9}" type="datetimeFigureOut">
              <a:rPr lang="en-US" smtClean="0"/>
              <a:t>4/19/2024</a:t>
            </a:fld>
            <a:endParaRPr lang="en-US"/>
          </a:p>
        </p:txBody>
      </p:sp>
      <p:sp>
        <p:nvSpPr>
          <p:cNvPr id="6" name="Footer Placeholder 5">
            <a:extLst>
              <a:ext uri="{FF2B5EF4-FFF2-40B4-BE49-F238E27FC236}">
                <a16:creationId xmlns:a16="http://schemas.microsoft.com/office/drawing/2014/main" id="{C4C50FF2-CB6B-8FEC-54E0-E01E3D9B0DF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F972C44-6DE2-BF5C-A165-77CDBD0D08A3}"/>
              </a:ext>
            </a:extLst>
          </p:cNvPr>
          <p:cNvSpPr>
            <a:spLocks noGrp="1"/>
          </p:cNvSpPr>
          <p:nvPr>
            <p:ph type="sldNum" sz="quarter" idx="12"/>
          </p:nvPr>
        </p:nvSpPr>
        <p:spPr/>
        <p:txBody>
          <a:bodyPr/>
          <a:lstStyle/>
          <a:p>
            <a:fld id="{8A3F6C1F-E3C4-4F2C-B7F0-666C4F9CBFC4}" type="slidenum">
              <a:rPr lang="en-US" smtClean="0"/>
              <a:t>‹#›</a:t>
            </a:fld>
            <a:endParaRPr lang="en-US"/>
          </a:p>
        </p:txBody>
      </p:sp>
    </p:spTree>
    <p:extLst>
      <p:ext uri="{BB962C8B-B14F-4D97-AF65-F5344CB8AC3E}">
        <p14:creationId xmlns:p14="http://schemas.microsoft.com/office/powerpoint/2010/main" val="12270842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B949E1-DEC8-CBD4-448A-159D43C6845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43D5A62-0377-982B-9A94-ADD7AAD660D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D13AEAF-1036-7831-474C-EF4C3DB2981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75BC3AE-17D8-96FC-EE32-1ADD21F7BAE7}"/>
              </a:ext>
            </a:extLst>
          </p:cNvPr>
          <p:cNvSpPr>
            <a:spLocks noGrp="1"/>
          </p:cNvSpPr>
          <p:nvPr>
            <p:ph type="dt" sz="half" idx="10"/>
          </p:nvPr>
        </p:nvSpPr>
        <p:spPr/>
        <p:txBody>
          <a:bodyPr/>
          <a:lstStyle/>
          <a:p>
            <a:fld id="{C1A85BB0-45DA-4AB7-9704-91EE62BB14C9}" type="datetimeFigureOut">
              <a:rPr lang="en-US" smtClean="0"/>
              <a:t>4/19/2024</a:t>
            </a:fld>
            <a:endParaRPr lang="en-US"/>
          </a:p>
        </p:txBody>
      </p:sp>
      <p:sp>
        <p:nvSpPr>
          <p:cNvPr id="6" name="Footer Placeholder 5">
            <a:extLst>
              <a:ext uri="{FF2B5EF4-FFF2-40B4-BE49-F238E27FC236}">
                <a16:creationId xmlns:a16="http://schemas.microsoft.com/office/drawing/2014/main" id="{9D7BD30B-61E8-959A-FC5C-C97BE58CAD3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7BF743F-92F4-C733-5330-8519A03C9EBF}"/>
              </a:ext>
            </a:extLst>
          </p:cNvPr>
          <p:cNvSpPr>
            <a:spLocks noGrp="1"/>
          </p:cNvSpPr>
          <p:nvPr>
            <p:ph type="sldNum" sz="quarter" idx="12"/>
          </p:nvPr>
        </p:nvSpPr>
        <p:spPr/>
        <p:txBody>
          <a:bodyPr/>
          <a:lstStyle/>
          <a:p>
            <a:fld id="{8A3F6C1F-E3C4-4F2C-B7F0-666C4F9CBFC4}" type="slidenum">
              <a:rPr lang="en-US" smtClean="0"/>
              <a:t>‹#›</a:t>
            </a:fld>
            <a:endParaRPr lang="en-US"/>
          </a:p>
        </p:txBody>
      </p:sp>
    </p:spTree>
    <p:extLst>
      <p:ext uri="{BB962C8B-B14F-4D97-AF65-F5344CB8AC3E}">
        <p14:creationId xmlns:p14="http://schemas.microsoft.com/office/powerpoint/2010/main" val="1821411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9D782F5-C3DE-B714-C0F2-FA9F298EA2A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38398CF-DF20-1925-53F0-19F8D2E293D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F496D9D-61AD-4CF2-DA7A-D52194D974C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C1A85BB0-45DA-4AB7-9704-91EE62BB14C9}" type="datetimeFigureOut">
              <a:rPr lang="en-US" smtClean="0"/>
              <a:t>4/19/2024</a:t>
            </a:fld>
            <a:endParaRPr lang="en-US"/>
          </a:p>
        </p:txBody>
      </p:sp>
      <p:sp>
        <p:nvSpPr>
          <p:cNvPr id="5" name="Footer Placeholder 4">
            <a:extLst>
              <a:ext uri="{FF2B5EF4-FFF2-40B4-BE49-F238E27FC236}">
                <a16:creationId xmlns:a16="http://schemas.microsoft.com/office/drawing/2014/main" id="{4C727100-601C-A6F4-74AF-C1BC089E7ED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CB7D30DA-840E-47DA-05B7-C26EAF736CD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8A3F6C1F-E3C4-4F2C-B7F0-666C4F9CBFC4}" type="slidenum">
              <a:rPr lang="en-US" smtClean="0"/>
              <a:t>‹#›</a:t>
            </a:fld>
            <a:endParaRPr lang="en-US"/>
          </a:p>
        </p:txBody>
      </p:sp>
    </p:spTree>
    <p:extLst>
      <p:ext uri="{BB962C8B-B14F-4D97-AF65-F5344CB8AC3E}">
        <p14:creationId xmlns:p14="http://schemas.microsoft.com/office/powerpoint/2010/main" val="213385033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40.jpeg"/></Relationships>
</file>

<file path=ppt/slides/_rels/slide1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1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1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47.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5.jpg"/></Relationships>
</file>

<file path=ppt/slides/_rels/slide4.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png"/><Relationship Id="rId18" Type="http://schemas.openxmlformats.org/officeDocument/2006/relationships/image" Target="../media/image28.png"/><Relationship Id="rId3" Type="http://schemas.openxmlformats.org/officeDocument/2006/relationships/image" Target="../media/image13.png"/><Relationship Id="rId21" Type="http://schemas.openxmlformats.org/officeDocument/2006/relationships/image" Target="../media/image31.png"/><Relationship Id="rId7" Type="http://schemas.openxmlformats.org/officeDocument/2006/relationships/image" Target="../media/image17.png"/><Relationship Id="rId12" Type="http://schemas.openxmlformats.org/officeDocument/2006/relationships/image" Target="../media/image22.png"/><Relationship Id="rId17" Type="http://schemas.openxmlformats.org/officeDocument/2006/relationships/image" Target="../media/image27.png"/><Relationship Id="rId2" Type="http://schemas.openxmlformats.org/officeDocument/2006/relationships/notesSlide" Target="../notesSlides/notesSlide2.xml"/><Relationship Id="rId16" Type="http://schemas.openxmlformats.org/officeDocument/2006/relationships/image" Target="../media/image26.png"/><Relationship Id="rId20"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5" Type="http://schemas.openxmlformats.org/officeDocument/2006/relationships/image" Target="../media/image25.png"/><Relationship Id="rId10" Type="http://schemas.openxmlformats.org/officeDocument/2006/relationships/image" Target="../media/image20.png"/><Relationship Id="rId19" Type="http://schemas.openxmlformats.org/officeDocument/2006/relationships/image" Target="../media/image29.png"/><Relationship Id="rId4" Type="http://schemas.openxmlformats.org/officeDocument/2006/relationships/image" Target="../media/image14.png"/><Relationship Id="rId9" Type="http://schemas.openxmlformats.org/officeDocument/2006/relationships/image" Target="../media/image19.png"/><Relationship Id="rId14" Type="http://schemas.openxmlformats.org/officeDocument/2006/relationships/image" Target="../media/image24.png"/></Relationships>
</file>

<file path=ppt/slides/_rels/slide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3.jpeg"/></Relationships>
</file>

<file path=ppt/slides/_rels/slide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35.jpeg"/></Relationships>
</file>

<file path=ppt/slides/_rels/slide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5.jpg"/></Relationships>
</file>

<file path=ppt/slides/_rels/slide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3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group of people in a lab&#10;&#10;Description automatically generated">
            <a:extLst>
              <a:ext uri="{FF2B5EF4-FFF2-40B4-BE49-F238E27FC236}">
                <a16:creationId xmlns:a16="http://schemas.microsoft.com/office/drawing/2014/main" id="{450DDC71-8263-ACCF-8547-6C9A9697063E}"/>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t="13276" b="30474"/>
          <a:stretch/>
        </p:blipFill>
        <p:spPr>
          <a:xfrm>
            <a:off x="20" y="1"/>
            <a:ext cx="12191980" cy="6857999"/>
          </a:xfrm>
          <a:prstGeom prst="rect">
            <a:avLst/>
          </a:prstGeom>
        </p:spPr>
      </p:pic>
      <p:sp>
        <p:nvSpPr>
          <p:cNvPr id="2" name="Title 1">
            <a:extLst>
              <a:ext uri="{FF2B5EF4-FFF2-40B4-BE49-F238E27FC236}">
                <a16:creationId xmlns:a16="http://schemas.microsoft.com/office/drawing/2014/main" id="{8F939E3C-79C2-31CD-3374-8C5CB4A4B38D}"/>
              </a:ext>
            </a:extLst>
          </p:cNvPr>
          <p:cNvSpPr>
            <a:spLocks noGrp="1"/>
          </p:cNvSpPr>
          <p:nvPr>
            <p:ph type="ctrTitle"/>
          </p:nvPr>
        </p:nvSpPr>
        <p:spPr>
          <a:xfrm>
            <a:off x="1524000" y="1122362"/>
            <a:ext cx="9144000" cy="2900518"/>
          </a:xfrm>
        </p:spPr>
        <p:txBody>
          <a:bodyPr>
            <a:normAutofit/>
          </a:bodyPr>
          <a:lstStyle/>
          <a:p>
            <a:r>
              <a:rPr lang="es-ES" dirty="0">
                <a:solidFill>
                  <a:srgbClr val="FFFFFF"/>
                </a:solidFill>
              </a:rPr>
              <a:t>Exploración Pokémon: Descifrando Secretos a Través de los Datos</a:t>
            </a:r>
            <a:endParaRPr lang="en-US" dirty="0">
              <a:solidFill>
                <a:srgbClr val="FFFFFF"/>
              </a:solidFill>
            </a:endParaRPr>
          </a:p>
        </p:txBody>
      </p:sp>
      <p:sp>
        <p:nvSpPr>
          <p:cNvPr id="3" name="Subtitle 2">
            <a:extLst>
              <a:ext uri="{FF2B5EF4-FFF2-40B4-BE49-F238E27FC236}">
                <a16:creationId xmlns:a16="http://schemas.microsoft.com/office/drawing/2014/main" id="{370925E9-23A6-99D3-CB80-BB26B959C748}"/>
              </a:ext>
            </a:extLst>
          </p:cNvPr>
          <p:cNvSpPr>
            <a:spLocks noGrp="1"/>
          </p:cNvSpPr>
          <p:nvPr>
            <p:ph type="subTitle" idx="1"/>
          </p:nvPr>
        </p:nvSpPr>
        <p:spPr>
          <a:xfrm>
            <a:off x="1524000" y="4159404"/>
            <a:ext cx="9144000" cy="1098395"/>
          </a:xfrm>
        </p:spPr>
        <p:txBody>
          <a:bodyPr>
            <a:normAutofit/>
          </a:bodyPr>
          <a:lstStyle/>
          <a:p>
            <a:r>
              <a:rPr lang="en-US" dirty="0">
                <a:solidFill>
                  <a:srgbClr val="FFFFFF"/>
                </a:solidFill>
              </a:rPr>
              <a:t>Emmanuel Collado Marmolejos</a:t>
            </a:r>
          </a:p>
        </p:txBody>
      </p:sp>
    </p:spTree>
    <p:extLst>
      <p:ext uri="{BB962C8B-B14F-4D97-AF65-F5344CB8AC3E}">
        <p14:creationId xmlns:p14="http://schemas.microsoft.com/office/powerpoint/2010/main" val="2642018887"/>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4">
            <a:extLst>
              <a:ext uri="{FF2B5EF4-FFF2-40B4-BE49-F238E27FC236}">
                <a16:creationId xmlns:a16="http://schemas.microsoft.com/office/drawing/2014/main" id="{A1621978-769F-F0BD-B7F4-DAE0DF559C6C}"/>
              </a:ext>
            </a:extLst>
          </p:cNvPr>
          <p:cNvPicPr>
            <a:picLocks noChangeAspect="1"/>
          </p:cNvPicPr>
          <p:nvPr/>
        </p:nvPicPr>
        <p:blipFill rotWithShape="1">
          <a:blip r:embed="rId3"/>
          <a:srcRect b="4009"/>
          <a:stretch/>
        </p:blipFill>
        <p:spPr>
          <a:xfrm>
            <a:off x="0" y="-1"/>
            <a:ext cx="9925974" cy="5684109"/>
          </a:xfrm>
          <a:prstGeom prst="rect">
            <a:avLst/>
          </a:prstGeom>
        </p:spPr>
      </p:pic>
      <p:sp>
        <p:nvSpPr>
          <p:cNvPr id="2" name="Title 1">
            <a:extLst>
              <a:ext uri="{FF2B5EF4-FFF2-40B4-BE49-F238E27FC236}">
                <a16:creationId xmlns:a16="http://schemas.microsoft.com/office/drawing/2014/main" id="{C54814FE-EF16-CA8B-8AA6-57C8C3EE4824}"/>
              </a:ext>
            </a:extLst>
          </p:cNvPr>
          <p:cNvSpPr>
            <a:spLocks noGrp="1"/>
          </p:cNvSpPr>
          <p:nvPr>
            <p:ph type="title"/>
          </p:nvPr>
        </p:nvSpPr>
        <p:spPr>
          <a:xfrm>
            <a:off x="0" y="5532437"/>
            <a:ext cx="10515600" cy="1325563"/>
          </a:xfrm>
        </p:spPr>
        <p:txBody>
          <a:bodyPr>
            <a:normAutofit/>
          </a:bodyPr>
          <a:lstStyle/>
          <a:p>
            <a:r>
              <a:rPr lang="es-ES"/>
              <a:t>¿Cuál es la generación más fácil y difícil de capturar?</a:t>
            </a:r>
            <a:endParaRPr lang="en-US" dirty="0"/>
          </a:p>
        </p:txBody>
      </p:sp>
      <p:pic>
        <p:nvPicPr>
          <p:cNvPr id="7182" name="Picture 14" descr="Ash and Pikachu who is wearing Ash's hat in battle ready from Pokemon |  Pokemon movies, Cute pokemon wallpaper, Pokemon">
            <a:extLst>
              <a:ext uri="{FF2B5EF4-FFF2-40B4-BE49-F238E27FC236}">
                <a16:creationId xmlns:a16="http://schemas.microsoft.com/office/drawing/2014/main" id="{3609A681-5766-FBB1-89CB-999FC947936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25974" y="1872342"/>
            <a:ext cx="3386266" cy="33862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49500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4B969E4-E3AB-AC62-7B17-FAB610821448}"/>
              </a:ext>
            </a:extLst>
          </p:cNvPr>
          <p:cNvPicPr>
            <a:picLocks noChangeAspect="1"/>
          </p:cNvPicPr>
          <p:nvPr/>
        </p:nvPicPr>
        <p:blipFill>
          <a:blip r:embed="rId3"/>
          <a:stretch>
            <a:fillRect/>
          </a:stretch>
        </p:blipFill>
        <p:spPr>
          <a:xfrm>
            <a:off x="2205940" y="643694"/>
            <a:ext cx="9986060" cy="6214306"/>
          </a:xfrm>
          <a:prstGeom prst="rect">
            <a:avLst/>
          </a:prstGeom>
        </p:spPr>
      </p:pic>
      <p:pic>
        <p:nvPicPr>
          <p:cNvPr id="6" name="Picture 2" descr="Celesteela - WikiDex, la enciclopedia Pokémon">
            <a:extLst>
              <a:ext uri="{FF2B5EF4-FFF2-40B4-BE49-F238E27FC236}">
                <a16:creationId xmlns:a16="http://schemas.microsoft.com/office/drawing/2014/main" id="{1E8E6C94-27CA-7B93-19BB-3BC90E07FF8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7265"/>
          <a:stretch/>
        </p:blipFill>
        <p:spPr bwMode="auto">
          <a:xfrm>
            <a:off x="25399" y="0"/>
            <a:ext cx="4117066" cy="72065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008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Let's Talk About Pokemon! — Let's Talk About Pokemon - The Dragon Type">
            <a:extLst>
              <a:ext uri="{FF2B5EF4-FFF2-40B4-BE49-F238E27FC236}">
                <a16:creationId xmlns:a16="http://schemas.microsoft.com/office/drawing/2014/main" id="{48D75CEC-07CD-9F83-CE61-74D92BA3890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29967"/>
          <a:stretch/>
        </p:blipFill>
        <p:spPr bwMode="auto">
          <a:xfrm>
            <a:off x="4804343" y="295275"/>
            <a:ext cx="7620000" cy="459603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Let's Talk About Pokemon! — Let's Talk About Pokemon - The Dragon Type">
            <a:extLst>
              <a:ext uri="{FF2B5EF4-FFF2-40B4-BE49-F238E27FC236}">
                <a16:creationId xmlns:a16="http://schemas.microsoft.com/office/drawing/2014/main" id="{0D0AF93B-E225-61ED-2A2D-C1DFEB5F0D4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7535" b="41503"/>
          <a:stretch/>
        </p:blipFill>
        <p:spPr bwMode="auto">
          <a:xfrm>
            <a:off x="4804343" y="4826000"/>
            <a:ext cx="7620000" cy="20320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Let's Talk About Pokemon! — Let's Talk About Pokemon - The Dragon Type">
            <a:extLst>
              <a:ext uri="{FF2B5EF4-FFF2-40B4-BE49-F238E27FC236}">
                <a16:creationId xmlns:a16="http://schemas.microsoft.com/office/drawing/2014/main" id="{E31C9A00-8F70-6072-4FC3-05C38B1676C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90" t="163" r="35430" b="63456"/>
          <a:stretch/>
        </p:blipFill>
        <p:spPr bwMode="auto">
          <a:xfrm>
            <a:off x="-130399" y="4826000"/>
            <a:ext cx="4934742" cy="2387601"/>
          </a:xfrm>
          <a:prstGeom prst="rect">
            <a:avLst/>
          </a:prstGeom>
          <a:noFill/>
          <a:extLst>
            <a:ext uri="{909E8E84-426E-40DD-AFC4-6F175D3DCCD1}">
              <a14:hiddenFill xmlns:a14="http://schemas.microsoft.com/office/drawing/2010/main">
                <a:solidFill>
                  <a:srgbClr val="FFFFFF"/>
                </a:solidFill>
              </a14:hiddenFill>
            </a:ext>
          </a:extLst>
        </p:spPr>
      </p:pic>
      <p:pic>
        <p:nvPicPr>
          <p:cNvPr id="14" name="Content Placeholder 4">
            <a:extLst>
              <a:ext uri="{FF2B5EF4-FFF2-40B4-BE49-F238E27FC236}">
                <a16:creationId xmlns:a16="http://schemas.microsoft.com/office/drawing/2014/main" id="{80C298A6-CC73-C760-4B84-41A130C334A9}"/>
              </a:ext>
            </a:extLst>
          </p:cNvPr>
          <p:cNvPicPr>
            <a:picLocks noChangeAspect="1"/>
          </p:cNvPicPr>
          <p:nvPr/>
        </p:nvPicPr>
        <p:blipFill rotWithShape="1">
          <a:blip r:embed="rId3"/>
          <a:srcRect t="-237" b="51823"/>
          <a:stretch/>
        </p:blipFill>
        <p:spPr>
          <a:xfrm>
            <a:off x="203430" y="-1"/>
            <a:ext cx="11182478" cy="5413829"/>
          </a:xfrm>
          <a:prstGeom prst="rect">
            <a:avLst/>
          </a:prstGeom>
        </p:spPr>
      </p:pic>
    </p:spTree>
    <p:extLst>
      <p:ext uri="{BB962C8B-B14F-4D97-AF65-F5344CB8AC3E}">
        <p14:creationId xmlns:p14="http://schemas.microsoft.com/office/powerpoint/2010/main" val="24479837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Let's Talk About Pokemon! — Let's Talk About Pokemon - The Dragon Type">
            <a:extLst>
              <a:ext uri="{FF2B5EF4-FFF2-40B4-BE49-F238E27FC236}">
                <a16:creationId xmlns:a16="http://schemas.microsoft.com/office/drawing/2014/main" id="{48D75CEC-07CD-9F83-CE61-74D92BA3890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29967"/>
          <a:stretch/>
        </p:blipFill>
        <p:spPr bwMode="auto">
          <a:xfrm>
            <a:off x="4804343" y="295275"/>
            <a:ext cx="7620000" cy="459603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Let's Talk About Pokemon! — Let's Talk About Pokemon - The Dragon Type">
            <a:extLst>
              <a:ext uri="{FF2B5EF4-FFF2-40B4-BE49-F238E27FC236}">
                <a16:creationId xmlns:a16="http://schemas.microsoft.com/office/drawing/2014/main" id="{0D0AF93B-E225-61ED-2A2D-C1DFEB5F0D4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7535" b="41503"/>
          <a:stretch/>
        </p:blipFill>
        <p:spPr bwMode="auto">
          <a:xfrm>
            <a:off x="4804343" y="4826000"/>
            <a:ext cx="7620000" cy="20320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Let's Talk About Pokemon! — Let's Talk About Pokemon - The Dragon Type">
            <a:extLst>
              <a:ext uri="{FF2B5EF4-FFF2-40B4-BE49-F238E27FC236}">
                <a16:creationId xmlns:a16="http://schemas.microsoft.com/office/drawing/2014/main" id="{E31C9A00-8F70-6072-4FC3-05C38B1676C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0" t="163" r="35430" b="63456"/>
          <a:stretch/>
        </p:blipFill>
        <p:spPr bwMode="auto">
          <a:xfrm>
            <a:off x="-130399" y="4826000"/>
            <a:ext cx="4934742" cy="2387601"/>
          </a:xfrm>
          <a:prstGeom prst="rect">
            <a:avLst/>
          </a:prstGeom>
          <a:noFill/>
          <a:extLst>
            <a:ext uri="{909E8E84-426E-40DD-AFC4-6F175D3DCCD1}">
              <a14:hiddenFill xmlns:a14="http://schemas.microsoft.com/office/drawing/2010/main">
                <a:solidFill>
                  <a:srgbClr val="FFFFFF"/>
                </a:solidFill>
              </a14:hiddenFill>
            </a:ext>
          </a:extLst>
        </p:spPr>
      </p:pic>
      <p:pic>
        <p:nvPicPr>
          <p:cNvPr id="2" name="Content Placeholder 4">
            <a:extLst>
              <a:ext uri="{FF2B5EF4-FFF2-40B4-BE49-F238E27FC236}">
                <a16:creationId xmlns:a16="http://schemas.microsoft.com/office/drawing/2014/main" id="{AC928A5D-2CA9-2C06-D9BF-7552115EA9A7}"/>
              </a:ext>
            </a:extLst>
          </p:cNvPr>
          <p:cNvPicPr>
            <a:picLocks noChangeAspect="1"/>
          </p:cNvPicPr>
          <p:nvPr/>
        </p:nvPicPr>
        <p:blipFill rotWithShape="1">
          <a:blip r:embed="rId4"/>
          <a:srcRect t="50139" b="2596"/>
          <a:stretch/>
        </p:blipFill>
        <p:spPr>
          <a:xfrm>
            <a:off x="0" y="0"/>
            <a:ext cx="10871200" cy="5138222"/>
          </a:xfrm>
          <a:prstGeom prst="rect">
            <a:avLst/>
          </a:prstGeom>
        </p:spPr>
      </p:pic>
    </p:spTree>
    <p:extLst>
      <p:ext uri="{BB962C8B-B14F-4D97-AF65-F5344CB8AC3E}">
        <p14:creationId xmlns:p14="http://schemas.microsoft.com/office/powerpoint/2010/main" val="34868023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blue and white bar graph&#10;&#10;Description automatically generated">
            <a:extLst>
              <a:ext uri="{FF2B5EF4-FFF2-40B4-BE49-F238E27FC236}">
                <a16:creationId xmlns:a16="http://schemas.microsoft.com/office/drawing/2014/main" id="{9EA2AAAA-2A65-5B04-30FF-3E59B91D3B9A}"/>
              </a:ext>
            </a:extLst>
          </p:cNvPr>
          <p:cNvPicPr>
            <a:picLocks noChangeAspect="1"/>
          </p:cNvPicPr>
          <p:nvPr/>
        </p:nvPicPr>
        <p:blipFill rotWithShape="1">
          <a:blip r:embed="rId3">
            <a:alphaModFix amt="50000"/>
          </a:blip>
          <a:srcRect t="1743" b="5664"/>
          <a:stretch/>
        </p:blipFill>
        <p:spPr>
          <a:xfrm>
            <a:off x="20" y="1"/>
            <a:ext cx="12191980" cy="6857999"/>
          </a:xfrm>
          <a:prstGeom prst="rect">
            <a:avLst/>
          </a:prstGeom>
        </p:spPr>
      </p:pic>
      <p:sp>
        <p:nvSpPr>
          <p:cNvPr id="2" name="Title 1">
            <a:extLst>
              <a:ext uri="{FF2B5EF4-FFF2-40B4-BE49-F238E27FC236}">
                <a16:creationId xmlns:a16="http://schemas.microsoft.com/office/drawing/2014/main" id="{A4371035-B808-3C63-D3FA-D5DA96680B74}"/>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sz="6000">
                <a:solidFill>
                  <a:srgbClr val="FFFFFF"/>
                </a:solidFill>
              </a:rPr>
              <a:t>¿Cuáles son los Pokémon más fuertes? ¿Son todos legendarios?</a:t>
            </a:r>
          </a:p>
        </p:txBody>
      </p:sp>
    </p:spTree>
    <p:extLst>
      <p:ext uri="{BB962C8B-B14F-4D97-AF65-F5344CB8AC3E}">
        <p14:creationId xmlns:p14="http://schemas.microsoft.com/office/powerpoint/2010/main" val="141983356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5DB39B54-EDB8-4DCA-5EC3-42CDDA31B251}"/>
              </a:ext>
            </a:extLst>
          </p:cNvPr>
          <p:cNvPicPr>
            <a:picLocks noChangeAspect="1"/>
          </p:cNvPicPr>
          <p:nvPr/>
        </p:nvPicPr>
        <p:blipFill>
          <a:blip r:embed="rId3"/>
          <a:stretch>
            <a:fillRect/>
          </a:stretch>
        </p:blipFill>
        <p:spPr>
          <a:xfrm>
            <a:off x="0" y="32657"/>
            <a:ext cx="11716346" cy="6881626"/>
          </a:xfrm>
          <a:prstGeom prst="rect">
            <a:avLst/>
          </a:prstGeom>
        </p:spPr>
      </p:pic>
      <p:pic>
        <p:nvPicPr>
          <p:cNvPr id="10242" name="Picture 2" descr="Mew | Pokédex">
            <a:extLst>
              <a:ext uri="{FF2B5EF4-FFF2-40B4-BE49-F238E27FC236}">
                <a16:creationId xmlns:a16="http://schemas.microsoft.com/office/drawing/2014/main" id="{10C54780-EC0D-EF2E-5740-EAAEDF28355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41471" y="1399041"/>
            <a:ext cx="4524375" cy="4524375"/>
          </a:xfrm>
          <a:prstGeom prst="rect">
            <a:avLst/>
          </a:prstGeom>
          <a:noFill/>
          <a:extLst>
            <a:ext uri="{909E8E84-426E-40DD-AFC4-6F175D3DCCD1}">
              <a14:hiddenFill xmlns:a14="http://schemas.microsoft.com/office/drawing/2010/main">
                <a:solidFill>
                  <a:srgbClr val="FFFFFF"/>
                </a:solidFill>
              </a14:hiddenFill>
            </a:ext>
          </a:extLst>
        </p:spPr>
      </p:pic>
      <p:pic>
        <p:nvPicPr>
          <p:cNvPr id="13316" name="Picture 4" descr="Manaphy - WikiDex, la enciclopedia Pokémon">
            <a:extLst>
              <a:ext uri="{FF2B5EF4-FFF2-40B4-BE49-F238E27FC236}">
                <a16:creationId xmlns:a16="http://schemas.microsoft.com/office/drawing/2014/main" id="{C965AEA0-5036-E4DE-9A32-B31F197691E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62400" y="3171240"/>
            <a:ext cx="3556000" cy="32803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00185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Content Placeholder 4" descr="Cartoon characters of a cartoon character in different poses&#10;&#10;Description automatically generated">
            <a:extLst>
              <a:ext uri="{FF2B5EF4-FFF2-40B4-BE49-F238E27FC236}">
                <a16:creationId xmlns:a16="http://schemas.microsoft.com/office/drawing/2014/main" id="{EB1E5A28-64BB-CDDB-8535-B5D709DC9A96}"/>
              </a:ext>
            </a:extLst>
          </p:cNvPr>
          <p:cNvPicPr>
            <a:picLocks noChangeAspect="1"/>
          </p:cNvPicPr>
          <p:nvPr/>
        </p:nvPicPr>
        <p:blipFill rotWithShape="1">
          <a:blip r:embed="rId2">
            <a:extLst>
              <a:ext uri="{28A0092B-C50C-407E-A947-70E740481C1C}">
                <a14:useLocalDpi xmlns:a14="http://schemas.microsoft.com/office/drawing/2010/main" val="0"/>
              </a:ext>
            </a:extLst>
          </a:blip>
          <a:srcRect r="70230" b="47051"/>
          <a:stretch/>
        </p:blipFill>
        <p:spPr>
          <a:xfrm>
            <a:off x="0" y="4553997"/>
            <a:ext cx="1295400" cy="2304003"/>
          </a:xfrm>
          <a:prstGeom prst="rect">
            <a:avLst/>
          </a:prstGeom>
        </p:spPr>
      </p:pic>
      <p:pic>
        <p:nvPicPr>
          <p:cNvPr id="13" name="Content Placeholder 4" descr="Cartoon characters of a cartoon character in different poses&#10;&#10;Description automatically generated">
            <a:extLst>
              <a:ext uri="{FF2B5EF4-FFF2-40B4-BE49-F238E27FC236}">
                <a16:creationId xmlns:a16="http://schemas.microsoft.com/office/drawing/2014/main" id="{8418C613-F21A-3349-E904-7B580628DECD}"/>
              </a:ext>
            </a:extLst>
          </p:cNvPr>
          <p:cNvPicPr>
            <a:picLocks noChangeAspect="1"/>
          </p:cNvPicPr>
          <p:nvPr/>
        </p:nvPicPr>
        <p:blipFill rotWithShape="1">
          <a:blip r:embed="rId2">
            <a:extLst>
              <a:ext uri="{28A0092B-C50C-407E-A947-70E740481C1C}">
                <a14:useLocalDpi xmlns:a14="http://schemas.microsoft.com/office/drawing/2010/main" val="0"/>
              </a:ext>
            </a:extLst>
          </a:blip>
          <a:srcRect l="29770" r="24740" b="47051"/>
          <a:stretch/>
        </p:blipFill>
        <p:spPr>
          <a:xfrm>
            <a:off x="3468764" y="4289898"/>
            <a:ext cx="1979410" cy="2304003"/>
          </a:xfrm>
          <a:prstGeom prst="rect">
            <a:avLst/>
          </a:prstGeom>
        </p:spPr>
      </p:pic>
      <p:pic>
        <p:nvPicPr>
          <p:cNvPr id="14" name="Content Placeholder 4" descr="Cartoon characters of a cartoon character in different poses&#10;&#10;Description automatically generated">
            <a:extLst>
              <a:ext uri="{FF2B5EF4-FFF2-40B4-BE49-F238E27FC236}">
                <a16:creationId xmlns:a16="http://schemas.microsoft.com/office/drawing/2014/main" id="{D93B5A41-23C0-71AB-75F5-B55103F1566C}"/>
              </a:ext>
            </a:extLst>
          </p:cNvPr>
          <p:cNvPicPr>
            <a:picLocks noChangeAspect="1"/>
          </p:cNvPicPr>
          <p:nvPr/>
        </p:nvPicPr>
        <p:blipFill rotWithShape="1">
          <a:blip r:embed="rId2">
            <a:extLst>
              <a:ext uri="{28A0092B-C50C-407E-A947-70E740481C1C}">
                <a14:useLocalDpi xmlns:a14="http://schemas.microsoft.com/office/drawing/2010/main" val="0"/>
              </a:ext>
            </a:extLst>
          </a:blip>
          <a:srcRect l="74366" b="47051"/>
          <a:stretch/>
        </p:blipFill>
        <p:spPr>
          <a:xfrm>
            <a:off x="1445102" y="1601172"/>
            <a:ext cx="1115438" cy="2304003"/>
          </a:xfrm>
          <a:prstGeom prst="rect">
            <a:avLst/>
          </a:prstGeom>
        </p:spPr>
      </p:pic>
      <p:pic>
        <p:nvPicPr>
          <p:cNvPr id="16" name="Content Placeholder 4" descr="Cartoon characters of a cartoon character in different poses&#10;&#10;Description automatically generated">
            <a:extLst>
              <a:ext uri="{FF2B5EF4-FFF2-40B4-BE49-F238E27FC236}">
                <a16:creationId xmlns:a16="http://schemas.microsoft.com/office/drawing/2014/main" id="{D71E1F74-6BD9-74AD-247D-2C2EC8D7E21D}"/>
              </a:ext>
            </a:extLst>
          </p:cNvPr>
          <p:cNvPicPr>
            <a:picLocks noChangeAspect="1"/>
          </p:cNvPicPr>
          <p:nvPr/>
        </p:nvPicPr>
        <p:blipFill rotWithShape="1">
          <a:blip r:embed="rId2">
            <a:extLst>
              <a:ext uri="{28A0092B-C50C-407E-A947-70E740481C1C}">
                <a14:useLocalDpi xmlns:a14="http://schemas.microsoft.com/office/drawing/2010/main" val="0"/>
              </a:ext>
            </a:extLst>
          </a:blip>
          <a:srcRect l="63842" t="50000"/>
          <a:stretch/>
        </p:blipFill>
        <p:spPr>
          <a:xfrm>
            <a:off x="5967479" y="1601172"/>
            <a:ext cx="1573372" cy="2175669"/>
          </a:xfrm>
          <a:prstGeom prst="rect">
            <a:avLst/>
          </a:prstGeom>
        </p:spPr>
      </p:pic>
      <p:pic>
        <p:nvPicPr>
          <p:cNvPr id="17" name="Content Placeholder 4" descr="Cartoon characters of a cartoon character in different poses&#10;&#10;Description automatically generated">
            <a:extLst>
              <a:ext uri="{FF2B5EF4-FFF2-40B4-BE49-F238E27FC236}">
                <a16:creationId xmlns:a16="http://schemas.microsoft.com/office/drawing/2014/main" id="{AE4E0C4A-E4AD-264F-3F75-C90DAC64DF12}"/>
              </a:ext>
            </a:extLst>
          </p:cNvPr>
          <p:cNvPicPr>
            <a:picLocks noChangeAspect="1"/>
          </p:cNvPicPr>
          <p:nvPr/>
        </p:nvPicPr>
        <p:blipFill rotWithShape="1">
          <a:blip r:embed="rId2">
            <a:extLst>
              <a:ext uri="{28A0092B-C50C-407E-A947-70E740481C1C}">
                <a14:useLocalDpi xmlns:a14="http://schemas.microsoft.com/office/drawing/2010/main" val="0"/>
              </a:ext>
            </a:extLst>
          </a:blip>
          <a:srcRect t="51935" r="66334"/>
          <a:stretch/>
        </p:blipFill>
        <p:spPr>
          <a:xfrm>
            <a:off x="10341188" y="3620330"/>
            <a:ext cx="1464914" cy="2091489"/>
          </a:xfrm>
          <a:prstGeom prst="rect">
            <a:avLst/>
          </a:prstGeom>
        </p:spPr>
      </p:pic>
      <p:pic>
        <p:nvPicPr>
          <p:cNvPr id="3" name="Picture 2" descr="Pokemon Logo PNG Vector (AI) Free Download">
            <a:extLst>
              <a:ext uri="{FF2B5EF4-FFF2-40B4-BE49-F238E27FC236}">
                <a16:creationId xmlns:a16="http://schemas.microsoft.com/office/drawing/2014/main" id="{74FCE028-EDC9-6440-99F4-550A6C9762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047419">
            <a:off x="8450285" y="506391"/>
            <a:ext cx="3781806" cy="1827873"/>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a:extLst>
              <a:ext uri="{FF2B5EF4-FFF2-40B4-BE49-F238E27FC236}">
                <a16:creationId xmlns:a16="http://schemas.microsoft.com/office/drawing/2014/main" id="{1C7D4BEC-C7D6-E7CA-E959-CA885A51C819}"/>
              </a:ext>
            </a:extLst>
          </p:cNvPr>
          <p:cNvSpPr>
            <a:spLocks noGrp="1"/>
          </p:cNvSpPr>
          <p:nvPr>
            <p:ph type="title"/>
          </p:nvPr>
        </p:nvSpPr>
        <p:spPr>
          <a:xfrm>
            <a:off x="7263549" y="5532437"/>
            <a:ext cx="4942965" cy="1325563"/>
          </a:xfrm>
        </p:spPr>
        <p:txBody>
          <a:bodyPr>
            <a:normAutofit/>
          </a:bodyPr>
          <a:lstStyle/>
          <a:p>
            <a:r>
              <a:rPr lang="es-ES" dirty="0"/>
              <a:t>…….</a:t>
            </a:r>
            <a:r>
              <a:rPr lang="es-ES" dirty="0" err="1"/>
              <a:t>chuuuuuuuu</a:t>
            </a:r>
            <a:r>
              <a:rPr lang="es-ES" dirty="0"/>
              <a:t>!!!!!!</a:t>
            </a:r>
            <a:endParaRPr lang="en-US" dirty="0"/>
          </a:p>
        </p:txBody>
      </p:sp>
      <p:sp>
        <p:nvSpPr>
          <p:cNvPr id="5" name="Title 1">
            <a:extLst>
              <a:ext uri="{FF2B5EF4-FFF2-40B4-BE49-F238E27FC236}">
                <a16:creationId xmlns:a16="http://schemas.microsoft.com/office/drawing/2014/main" id="{23B2CE11-1F90-E3DF-2A3B-BD807DEEE05E}"/>
              </a:ext>
            </a:extLst>
          </p:cNvPr>
          <p:cNvSpPr txBox="1">
            <a:spLocks/>
          </p:cNvSpPr>
          <p:nvPr/>
        </p:nvSpPr>
        <p:spPr>
          <a:xfrm>
            <a:off x="351594" y="629497"/>
            <a:ext cx="646696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a:t>Pikaaaaaaa…….</a:t>
            </a:r>
            <a:endParaRPr lang="en-US" dirty="0"/>
          </a:p>
        </p:txBody>
      </p:sp>
    </p:spTree>
    <p:extLst>
      <p:ext uri="{BB962C8B-B14F-4D97-AF65-F5344CB8AC3E}">
        <p14:creationId xmlns:p14="http://schemas.microsoft.com/office/powerpoint/2010/main" val="30211379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EFB51-4E45-AA97-DD2B-A96DA1CEE4E9}"/>
              </a:ext>
            </a:extLst>
          </p:cNvPr>
          <p:cNvSpPr>
            <a:spLocks noGrp="1"/>
          </p:cNvSpPr>
          <p:nvPr>
            <p:ph type="title"/>
          </p:nvPr>
        </p:nvSpPr>
        <p:spPr/>
        <p:txBody>
          <a:bodyPr/>
          <a:lstStyle/>
          <a:p>
            <a:pPr algn="ctr"/>
            <a:r>
              <a:rPr lang="en-US" dirty="0" err="1"/>
              <a:t>Introducción</a:t>
            </a:r>
            <a:endParaRPr lang="en-US" dirty="0"/>
          </a:p>
        </p:txBody>
      </p:sp>
      <p:sp>
        <p:nvSpPr>
          <p:cNvPr id="8" name="Content Placeholder 7">
            <a:extLst>
              <a:ext uri="{FF2B5EF4-FFF2-40B4-BE49-F238E27FC236}">
                <a16:creationId xmlns:a16="http://schemas.microsoft.com/office/drawing/2014/main" id="{50CDCF9E-FAA2-1F9F-D8C5-08B3CC82ADEF}"/>
              </a:ext>
            </a:extLst>
          </p:cNvPr>
          <p:cNvSpPr>
            <a:spLocks noGrp="1"/>
          </p:cNvSpPr>
          <p:nvPr>
            <p:ph idx="1"/>
          </p:nvPr>
        </p:nvSpPr>
        <p:spPr/>
        <p:txBody>
          <a:bodyPr>
            <a:normAutofit fontScale="70000" lnSpcReduction="20000"/>
          </a:bodyPr>
          <a:lstStyle/>
          <a:p>
            <a:pPr marL="0" indent="0" algn="just">
              <a:buNone/>
            </a:pPr>
            <a:r>
              <a:rPr lang="es-ES" dirty="0"/>
              <a:t>Desde su lanzamiento en la década de 1990, Pokémon ha sido mucho más que un simple juego: ha capturado la imaginación de millones de personas en todo el mundo y se ha convertido en un fenómeno cultural global. Detrás de su apariencia lúdica y colorida, hay un mundo de datos y estadísticas que revelan fascinantes patrones y tendencias.</a:t>
            </a:r>
          </a:p>
          <a:p>
            <a:pPr marL="0" indent="0" algn="just">
              <a:buNone/>
            </a:pPr>
            <a:endParaRPr lang="es-ES" dirty="0"/>
          </a:p>
          <a:p>
            <a:pPr marL="0" indent="0" algn="just">
              <a:buNone/>
            </a:pPr>
            <a:r>
              <a:rPr lang="es-ES" dirty="0"/>
              <a:t>En este análisis exploratorio de datos, exploraremos el vasto universo de Pokémon para responder preguntas clave y desentrañar misterios ocultos. Desde la determinación de los Pokémon más fuertes hasta la identificación de las combinaciones elementales más raras, nuestro objetivo es ofrecer una visión única de este universo en constante evolución.</a:t>
            </a:r>
          </a:p>
          <a:p>
            <a:pPr marL="0" indent="0" algn="just">
              <a:buNone/>
            </a:pPr>
            <a:endParaRPr lang="es-ES" dirty="0"/>
          </a:p>
          <a:p>
            <a:pPr marL="0" indent="0" algn="just">
              <a:buNone/>
            </a:pPr>
            <a:r>
              <a:rPr lang="es-ES" dirty="0"/>
              <a:t>A lo largo de nuestra presentación, examinaremos hipótesis fundamentales y utilizaremos datos sólidos para respaldar nuestras conclusiones. Desde la distribución de tipos de Pokémon hasta las generaciones con los Pokémon más difíciles de capturar, cada pregunta nos acerca más a comprender la complejidad y la diversidad de este mundo Pokémon.</a:t>
            </a:r>
          </a:p>
        </p:txBody>
      </p:sp>
      <p:pic>
        <p:nvPicPr>
          <p:cNvPr id="9" name="Content Placeholder 4" descr="A group of cartoon characters in different poses&#10;&#10;Description automatically generated">
            <a:extLst>
              <a:ext uri="{FF2B5EF4-FFF2-40B4-BE49-F238E27FC236}">
                <a16:creationId xmlns:a16="http://schemas.microsoft.com/office/drawing/2014/main" id="{D70EB508-A3CB-D544-3FF6-B44726C95D70}"/>
              </a:ext>
            </a:extLst>
          </p:cNvPr>
          <p:cNvPicPr>
            <a:picLocks noChangeAspect="1"/>
          </p:cNvPicPr>
          <p:nvPr/>
        </p:nvPicPr>
        <p:blipFill rotWithShape="1">
          <a:blip r:embed="rId2">
            <a:extLst>
              <a:ext uri="{28A0092B-C50C-407E-A947-70E740481C1C}">
                <a14:useLocalDpi xmlns:a14="http://schemas.microsoft.com/office/drawing/2010/main" val="0"/>
              </a:ext>
            </a:extLst>
          </a:blip>
          <a:srcRect l="34279" t="67140" r="29135"/>
          <a:stretch/>
        </p:blipFill>
        <p:spPr>
          <a:xfrm>
            <a:off x="10399776" y="5248310"/>
            <a:ext cx="1792224" cy="1609690"/>
          </a:xfrm>
          <a:prstGeom prst="rect">
            <a:avLst/>
          </a:prstGeom>
        </p:spPr>
      </p:pic>
      <p:pic>
        <p:nvPicPr>
          <p:cNvPr id="1026" name="Picture 2" descr="Pokemon Logo PNG Vector (AI) Free Download">
            <a:extLst>
              <a:ext uri="{FF2B5EF4-FFF2-40B4-BE49-F238E27FC236}">
                <a16:creationId xmlns:a16="http://schemas.microsoft.com/office/drawing/2014/main" id="{AE8A48A5-E8EF-C7CC-D517-95CC06C9B7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0248142">
            <a:off x="-17867" y="227615"/>
            <a:ext cx="2857500" cy="1381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23635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2172A0AC-3DCE-4672-BCAF-28FEF91F60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AE6F1C77-EDC9-4C5F-8C1C-62DD46BDA3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FFCE5670-0040-1EA7-1A4B-39452D739FB4}"/>
              </a:ext>
            </a:extLst>
          </p:cNvPr>
          <p:cNvPicPr>
            <a:picLocks noChangeAspect="1"/>
          </p:cNvPicPr>
          <p:nvPr/>
        </p:nvPicPr>
        <p:blipFill rotWithShape="1">
          <a:blip r:embed="rId3">
            <a:alphaModFix amt="40000"/>
          </a:blip>
          <a:srcRect t="5721" r="1" b="6306"/>
          <a:stretch/>
        </p:blipFill>
        <p:spPr>
          <a:xfrm>
            <a:off x="20" y="10"/>
            <a:ext cx="8450297" cy="6857990"/>
          </a:xfrm>
          <a:prstGeom prst="rect">
            <a:avLst/>
          </a:prstGeom>
        </p:spPr>
      </p:pic>
      <p:sp>
        <p:nvSpPr>
          <p:cNvPr id="2" name="Title 1">
            <a:extLst>
              <a:ext uri="{FF2B5EF4-FFF2-40B4-BE49-F238E27FC236}">
                <a16:creationId xmlns:a16="http://schemas.microsoft.com/office/drawing/2014/main" id="{C54814FE-EF16-CA8B-8AA6-57C8C3EE4824}"/>
              </a:ext>
            </a:extLst>
          </p:cNvPr>
          <p:cNvSpPr>
            <a:spLocks noGrp="1"/>
          </p:cNvSpPr>
          <p:nvPr>
            <p:ph type="title"/>
          </p:nvPr>
        </p:nvSpPr>
        <p:spPr>
          <a:xfrm>
            <a:off x="838201" y="365125"/>
            <a:ext cx="5251316" cy="1627636"/>
          </a:xfrm>
        </p:spPr>
        <p:txBody>
          <a:bodyPr>
            <a:normAutofit/>
          </a:bodyPr>
          <a:lstStyle/>
          <a:p>
            <a:r>
              <a:rPr lang="en-US">
                <a:solidFill>
                  <a:srgbClr val="FFFFFF"/>
                </a:solidFill>
              </a:rPr>
              <a:t>Hipótesis </a:t>
            </a:r>
          </a:p>
        </p:txBody>
      </p:sp>
      <p:sp>
        <p:nvSpPr>
          <p:cNvPr id="3" name="Content Placeholder 2">
            <a:extLst>
              <a:ext uri="{FF2B5EF4-FFF2-40B4-BE49-F238E27FC236}">
                <a16:creationId xmlns:a16="http://schemas.microsoft.com/office/drawing/2014/main" id="{27D7849E-D1C7-AC99-A8DD-47955059BB6A}"/>
              </a:ext>
            </a:extLst>
          </p:cNvPr>
          <p:cNvSpPr>
            <a:spLocks noGrp="1"/>
          </p:cNvSpPr>
          <p:nvPr>
            <p:ph idx="1"/>
          </p:nvPr>
        </p:nvSpPr>
        <p:spPr>
          <a:xfrm>
            <a:off x="838200" y="2219785"/>
            <a:ext cx="4619621" cy="3957178"/>
          </a:xfrm>
        </p:spPr>
        <p:txBody>
          <a:bodyPr>
            <a:normAutofit/>
          </a:bodyPr>
          <a:lstStyle/>
          <a:p>
            <a:pPr marL="0" indent="0">
              <a:buNone/>
            </a:pPr>
            <a:r>
              <a:rPr lang="es-ES" sz="1300" dirty="0">
                <a:solidFill>
                  <a:srgbClr val="FFFFFF"/>
                </a:solidFill>
              </a:rPr>
              <a:t>Nuestro análisis se basa en una serie de interrogantes que guiarán nuestra exploración de los datos Pokémon. Para ellos nos preguntaremos lo siguiente:</a:t>
            </a:r>
          </a:p>
          <a:p>
            <a:pPr>
              <a:buFontTx/>
              <a:buChar char="-"/>
            </a:pPr>
            <a:r>
              <a:rPr lang="es-ES" sz="1300" dirty="0">
                <a:solidFill>
                  <a:srgbClr val="FFFFFF"/>
                </a:solidFill>
              </a:rPr>
              <a:t>¿Cuáles son los Pokémon con mayor número de habilidades?</a:t>
            </a:r>
          </a:p>
          <a:p>
            <a:pPr>
              <a:buFontTx/>
              <a:buChar char="-"/>
            </a:pPr>
            <a:r>
              <a:rPr lang="es-ES" sz="1300" dirty="0">
                <a:solidFill>
                  <a:srgbClr val="FFFFFF"/>
                </a:solidFill>
              </a:rPr>
              <a:t>¿Cómo es la distribución de Pokémon según su generación? ¿Cuáles son su tipo principal y secundario?</a:t>
            </a:r>
          </a:p>
          <a:p>
            <a:pPr>
              <a:buFontTx/>
              <a:buChar char="-"/>
            </a:pPr>
            <a:r>
              <a:rPr lang="es-ES" sz="1300" dirty="0">
                <a:solidFill>
                  <a:srgbClr val="FFFFFF"/>
                </a:solidFill>
              </a:rPr>
              <a:t>¿Cuál es distribución de la combinación elemental?</a:t>
            </a:r>
          </a:p>
          <a:p>
            <a:pPr>
              <a:buFontTx/>
              <a:buChar char="-"/>
            </a:pPr>
            <a:r>
              <a:rPr lang="es-ES" sz="1300" dirty="0">
                <a:solidFill>
                  <a:srgbClr val="FFFFFF"/>
                </a:solidFill>
              </a:rPr>
              <a:t>¿Cuál es la generación más fácil y difícil de capturar?</a:t>
            </a:r>
          </a:p>
          <a:p>
            <a:pPr>
              <a:buFontTx/>
              <a:buChar char="-"/>
            </a:pPr>
            <a:r>
              <a:rPr lang="es-ES" sz="1300" dirty="0">
                <a:solidFill>
                  <a:srgbClr val="FFFFFF"/>
                </a:solidFill>
              </a:rPr>
              <a:t>¿Cuáles son los Pokémon más pesados y grandes?</a:t>
            </a:r>
          </a:p>
          <a:p>
            <a:pPr>
              <a:buFontTx/>
              <a:buChar char="-"/>
            </a:pPr>
            <a:r>
              <a:rPr lang="es-ES" sz="1300" dirty="0">
                <a:solidFill>
                  <a:srgbClr val="FFFFFF"/>
                </a:solidFill>
              </a:rPr>
              <a:t>¿Cuál es el tipo más fuerte y más débil?</a:t>
            </a:r>
          </a:p>
          <a:p>
            <a:pPr>
              <a:buFontTx/>
              <a:buChar char="-"/>
            </a:pPr>
            <a:r>
              <a:rPr lang="es-ES" sz="1300" dirty="0">
                <a:solidFill>
                  <a:srgbClr val="FFFFFF"/>
                </a:solidFill>
              </a:rPr>
              <a:t>¿Cuáles son los Pokémon más fuertes? ¿Son todos legendarios?</a:t>
            </a:r>
          </a:p>
          <a:p>
            <a:pPr>
              <a:buFontTx/>
              <a:buChar char="-"/>
            </a:pPr>
            <a:r>
              <a:rPr lang="es-ES" sz="1300" dirty="0">
                <a:solidFill>
                  <a:srgbClr val="FFFFFF"/>
                </a:solidFill>
              </a:rPr>
              <a:t>¿Cuál es el tipo más frecuente de los Pokémon legendarios?</a:t>
            </a:r>
          </a:p>
        </p:txBody>
      </p:sp>
      <p:pic>
        <p:nvPicPr>
          <p:cNvPr id="4" name="Content Placeholder 4" descr="Cartoon characters of a cartoon character in different poses&#10;&#10;Description automatically generated">
            <a:extLst>
              <a:ext uri="{FF2B5EF4-FFF2-40B4-BE49-F238E27FC236}">
                <a16:creationId xmlns:a16="http://schemas.microsoft.com/office/drawing/2014/main" id="{E1F8F554-E4A0-4C5B-D195-1AAE4586B9CC}"/>
              </a:ext>
            </a:extLst>
          </p:cNvPr>
          <p:cNvPicPr>
            <a:picLocks noChangeAspect="1"/>
          </p:cNvPicPr>
          <p:nvPr/>
        </p:nvPicPr>
        <p:blipFill rotWithShape="1">
          <a:blip r:embed="rId4">
            <a:extLst>
              <a:ext uri="{28A0092B-C50C-407E-A947-70E740481C1C}">
                <a14:useLocalDpi xmlns:a14="http://schemas.microsoft.com/office/drawing/2010/main" val="0"/>
              </a:ext>
            </a:extLst>
          </a:blip>
          <a:srcRect l="9171" r="3883"/>
          <a:stretch/>
        </p:blipFill>
        <p:spPr>
          <a:xfrm>
            <a:off x="6225997"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26910275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59EA2A26-D124-27FF-2BFB-86768116BC97}"/>
              </a:ext>
            </a:extLst>
          </p:cNvPr>
          <p:cNvSpPr/>
          <p:nvPr/>
        </p:nvSpPr>
        <p:spPr>
          <a:xfrm>
            <a:off x="3391610" y="3825284"/>
            <a:ext cx="3310556" cy="3255265"/>
          </a:xfrm>
          <a:prstGeom prst="ellipse">
            <a:avLst/>
          </a:prstGeom>
          <a:solidFill>
            <a:schemeClr val="tx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D6E95C3-F6F5-56A9-816F-CFE3EDAFC425}"/>
              </a:ext>
            </a:extLst>
          </p:cNvPr>
          <p:cNvSpPr>
            <a:spLocks noGrp="1"/>
          </p:cNvSpPr>
          <p:nvPr>
            <p:ph type="title"/>
          </p:nvPr>
        </p:nvSpPr>
        <p:spPr>
          <a:xfrm>
            <a:off x="20362" y="3589643"/>
            <a:ext cx="5059245" cy="761271"/>
          </a:xfrm>
        </p:spPr>
        <p:txBody>
          <a:bodyPr>
            <a:normAutofit/>
          </a:bodyPr>
          <a:lstStyle/>
          <a:p>
            <a:r>
              <a:rPr lang="es-ES" sz="2200" dirty="0"/>
              <a:t>¿Cuáles son los Pokémon con mayor número de habilidades?</a:t>
            </a:r>
          </a:p>
        </p:txBody>
      </p:sp>
      <p:sp>
        <p:nvSpPr>
          <p:cNvPr id="2085" name="Freeform: Shape 2084">
            <a:extLst>
              <a:ext uri="{FF2B5EF4-FFF2-40B4-BE49-F238E27FC236}">
                <a16:creationId xmlns:a16="http://schemas.microsoft.com/office/drawing/2014/main" id="{AEECF78C-1048-456C-88A0-4414123211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 y="292608"/>
            <a:ext cx="1762956" cy="3182112"/>
          </a:xfrm>
          <a:custGeom>
            <a:avLst/>
            <a:gdLst>
              <a:gd name="connsiteX0" fmla="*/ 171900 w 1762956"/>
              <a:gd name="connsiteY0" fmla="*/ 0 h 3182112"/>
              <a:gd name="connsiteX1" fmla="*/ 1762956 w 1762956"/>
              <a:gd name="connsiteY1" fmla="*/ 1591056 h 3182112"/>
              <a:gd name="connsiteX2" fmla="*/ 171900 w 1762956"/>
              <a:gd name="connsiteY2" fmla="*/ 3182112 h 3182112"/>
              <a:gd name="connsiteX3" fmla="*/ 9224 w 1762956"/>
              <a:gd name="connsiteY3" fmla="*/ 3173898 h 3182112"/>
              <a:gd name="connsiteX4" fmla="*/ 0 w 1762956"/>
              <a:gd name="connsiteY4" fmla="*/ 3172490 h 3182112"/>
              <a:gd name="connsiteX5" fmla="*/ 0 w 1762956"/>
              <a:gd name="connsiteY5" fmla="*/ 9622 h 3182112"/>
              <a:gd name="connsiteX6" fmla="*/ 9224 w 1762956"/>
              <a:gd name="connsiteY6" fmla="*/ 8215 h 3182112"/>
              <a:gd name="connsiteX7" fmla="*/ 171900 w 1762956"/>
              <a:gd name="connsiteY7" fmla="*/ 0 h 3182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62956" h="3182112">
                <a:moveTo>
                  <a:pt x="171900" y="0"/>
                </a:moveTo>
                <a:cubicBezTo>
                  <a:pt x="1050616" y="0"/>
                  <a:pt x="1762956" y="712340"/>
                  <a:pt x="1762956" y="1591056"/>
                </a:cubicBezTo>
                <a:cubicBezTo>
                  <a:pt x="1762956" y="2469772"/>
                  <a:pt x="1050616" y="3182112"/>
                  <a:pt x="171900" y="3182112"/>
                </a:cubicBezTo>
                <a:cubicBezTo>
                  <a:pt x="116980" y="3182112"/>
                  <a:pt x="62710" y="3179330"/>
                  <a:pt x="9224" y="3173898"/>
                </a:cubicBezTo>
                <a:lnTo>
                  <a:pt x="0" y="3172490"/>
                </a:lnTo>
                <a:lnTo>
                  <a:pt x="0" y="9622"/>
                </a:lnTo>
                <a:lnTo>
                  <a:pt x="9224" y="8215"/>
                </a:lnTo>
                <a:cubicBezTo>
                  <a:pt x="62710" y="2783"/>
                  <a:pt x="116980" y="0"/>
                  <a:pt x="171900"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066" name="Picture 18" descr="Lycanroc | Pokédex">
            <a:extLst>
              <a:ext uri="{FF2B5EF4-FFF2-40B4-BE49-F238E27FC236}">
                <a16:creationId xmlns:a16="http://schemas.microsoft.com/office/drawing/2014/main" id="{44D2C864-43DD-3AFB-1731-468A546D26C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9454" r="24518" b="-4"/>
          <a:stretch/>
        </p:blipFill>
        <p:spPr bwMode="auto">
          <a:xfrm>
            <a:off x="-6" y="457200"/>
            <a:ext cx="1598364" cy="2852928"/>
          </a:xfrm>
          <a:custGeom>
            <a:avLst/>
            <a:gdLst/>
            <a:ahLst/>
            <a:cxnLst/>
            <a:rect l="l" t="t" r="r" b="b"/>
            <a:pathLst>
              <a:path w="1598364" h="2852928">
                <a:moveTo>
                  <a:pt x="171900" y="0"/>
                </a:moveTo>
                <a:cubicBezTo>
                  <a:pt x="959714" y="0"/>
                  <a:pt x="1598364" y="638650"/>
                  <a:pt x="1598364" y="1426464"/>
                </a:cubicBezTo>
                <a:cubicBezTo>
                  <a:pt x="1598364" y="2214278"/>
                  <a:pt x="959714" y="2852928"/>
                  <a:pt x="171900" y="2852928"/>
                </a:cubicBezTo>
                <a:cubicBezTo>
                  <a:pt x="122662" y="2852928"/>
                  <a:pt x="74006" y="2850433"/>
                  <a:pt x="26052" y="2845563"/>
                </a:cubicBezTo>
                <a:lnTo>
                  <a:pt x="0" y="2841587"/>
                </a:lnTo>
                <a:lnTo>
                  <a:pt x="0" y="11341"/>
                </a:lnTo>
                <a:lnTo>
                  <a:pt x="26052" y="7365"/>
                </a:lnTo>
                <a:cubicBezTo>
                  <a:pt x="74006" y="2495"/>
                  <a:pt x="122662" y="0"/>
                  <a:pt x="171900" y="0"/>
                </a:cubicBezTo>
                <a:close/>
              </a:path>
            </a:pathLst>
          </a:custGeom>
          <a:noFill/>
          <a:extLst>
            <a:ext uri="{909E8E84-426E-40DD-AFC4-6F175D3DCCD1}">
              <a14:hiddenFill xmlns:a14="http://schemas.microsoft.com/office/drawing/2010/main">
                <a:solidFill>
                  <a:srgbClr val="FFFFFF"/>
                </a:solidFill>
              </a14:hiddenFill>
            </a:ext>
          </a:extLst>
        </p:spPr>
      </p:pic>
      <p:sp>
        <p:nvSpPr>
          <p:cNvPr id="2087" name="Oval 2086">
            <a:extLst>
              <a:ext uri="{FF2B5EF4-FFF2-40B4-BE49-F238E27FC236}">
                <a16:creationId xmlns:a16="http://schemas.microsoft.com/office/drawing/2014/main" id="{F4C8155D-EBB3-4B50-B945-2D47A2C5CE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78307" y="292608"/>
            <a:ext cx="3182112" cy="3182112"/>
          </a:xfrm>
          <a:prstGeom prst="ellipse">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074" name="Picture 26" descr="Raticate | Pokédex">
            <a:extLst>
              <a:ext uri="{FF2B5EF4-FFF2-40B4-BE49-F238E27FC236}">
                <a16:creationId xmlns:a16="http://schemas.microsoft.com/office/drawing/2014/main" id="{322CF917-2A3E-6615-D2BD-D8A39D14ADF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4" b="-4"/>
          <a:stretch/>
        </p:blipFill>
        <p:spPr bwMode="auto">
          <a:xfrm>
            <a:off x="2142899" y="457200"/>
            <a:ext cx="2852928" cy="2852928"/>
          </a:xfrm>
          <a:custGeom>
            <a:avLst/>
            <a:gdLst/>
            <a:ahLst/>
            <a:cxnLst/>
            <a:rect l="l" t="t" r="r" b="b"/>
            <a:pathLst>
              <a:path w="2852928" h="2852928">
                <a:moveTo>
                  <a:pt x="1426464" y="0"/>
                </a:moveTo>
                <a:cubicBezTo>
                  <a:pt x="2214278" y="0"/>
                  <a:pt x="2852928" y="638650"/>
                  <a:pt x="2852928" y="1426464"/>
                </a:cubicBezTo>
                <a:cubicBezTo>
                  <a:pt x="2852928" y="2214278"/>
                  <a:pt x="2214278" y="2852928"/>
                  <a:pt x="1426464" y="2852928"/>
                </a:cubicBezTo>
                <a:cubicBezTo>
                  <a:pt x="638650" y="2852928"/>
                  <a:pt x="0" y="2214278"/>
                  <a:pt x="0" y="1426464"/>
                </a:cubicBezTo>
                <a:cubicBezTo>
                  <a:pt x="0" y="638650"/>
                  <a:pt x="638650" y="0"/>
                  <a:pt x="1426464" y="0"/>
                </a:cubicBezTo>
                <a:close/>
              </a:path>
            </a:pathLst>
          </a:custGeom>
          <a:noFill/>
          <a:extLst>
            <a:ext uri="{909E8E84-426E-40DD-AFC4-6F175D3DCCD1}">
              <a14:hiddenFill xmlns:a14="http://schemas.microsoft.com/office/drawing/2010/main">
                <a:solidFill>
                  <a:srgbClr val="FFFFFF"/>
                </a:solidFill>
              </a14:hiddenFill>
            </a:ext>
          </a:extLst>
        </p:spPr>
      </p:pic>
      <p:sp>
        <p:nvSpPr>
          <p:cNvPr id="2089" name="Oval 2088">
            <a:extLst>
              <a:ext uri="{FF2B5EF4-FFF2-40B4-BE49-F238E27FC236}">
                <a16:creationId xmlns:a16="http://schemas.microsoft.com/office/drawing/2014/main" id="{EE99A833-6C48-4919-98F7-4D15C73698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75776" y="292608"/>
            <a:ext cx="3182112" cy="3182112"/>
          </a:xfrm>
          <a:prstGeom prst="ellipse">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064" name="Picture 16" descr="Persian | Pokédex">
            <a:extLst>
              <a:ext uri="{FF2B5EF4-FFF2-40B4-BE49-F238E27FC236}">
                <a16:creationId xmlns:a16="http://schemas.microsoft.com/office/drawing/2014/main" id="{AFBA1B4D-63AA-8944-0409-1A9304EF489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 b="-4"/>
          <a:stretch/>
        </p:blipFill>
        <p:spPr bwMode="auto">
          <a:xfrm>
            <a:off x="5540368" y="457200"/>
            <a:ext cx="2852928" cy="2852928"/>
          </a:xfrm>
          <a:custGeom>
            <a:avLst/>
            <a:gdLst/>
            <a:ahLst/>
            <a:cxnLst/>
            <a:rect l="l" t="t" r="r" b="b"/>
            <a:pathLst>
              <a:path w="2852928" h="2852928">
                <a:moveTo>
                  <a:pt x="1426464" y="0"/>
                </a:moveTo>
                <a:cubicBezTo>
                  <a:pt x="2214278" y="0"/>
                  <a:pt x="2852928" y="638650"/>
                  <a:pt x="2852928" y="1426464"/>
                </a:cubicBezTo>
                <a:cubicBezTo>
                  <a:pt x="2852928" y="2214278"/>
                  <a:pt x="2214278" y="2852928"/>
                  <a:pt x="1426464" y="2852928"/>
                </a:cubicBezTo>
                <a:cubicBezTo>
                  <a:pt x="638650" y="2852928"/>
                  <a:pt x="0" y="2214278"/>
                  <a:pt x="0" y="1426464"/>
                </a:cubicBezTo>
                <a:cubicBezTo>
                  <a:pt x="0" y="638650"/>
                  <a:pt x="638650" y="0"/>
                  <a:pt x="1426464" y="0"/>
                </a:cubicBezTo>
                <a:close/>
              </a:path>
            </a:pathLst>
          </a:custGeom>
          <a:noFill/>
          <a:extLst>
            <a:ext uri="{909E8E84-426E-40DD-AFC4-6F175D3DCCD1}">
              <a14:hiddenFill xmlns:a14="http://schemas.microsoft.com/office/drawing/2010/main">
                <a:solidFill>
                  <a:srgbClr val="FFFFFF"/>
                </a:solidFill>
              </a14:hiddenFill>
            </a:ext>
          </a:extLst>
        </p:spPr>
      </p:pic>
      <p:sp>
        <p:nvSpPr>
          <p:cNvPr id="2091" name="Oval 2090">
            <a:extLst>
              <a:ext uri="{FF2B5EF4-FFF2-40B4-BE49-F238E27FC236}">
                <a16:creationId xmlns:a16="http://schemas.microsoft.com/office/drawing/2014/main" id="{CF523106-7311-45AB-A97A-9BE6E22AC5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73245" y="302170"/>
            <a:ext cx="3182112" cy="3182112"/>
          </a:xfrm>
          <a:prstGeom prst="ellipse">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078" name="Picture 30" descr="Marowak (Alola) | Victory Road Wiki | Fandom">
            <a:extLst>
              <a:ext uri="{FF2B5EF4-FFF2-40B4-BE49-F238E27FC236}">
                <a16:creationId xmlns:a16="http://schemas.microsoft.com/office/drawing/2014/main" id="{B55ED363-16A3-36B8-E6EA-E59A9CA2CD3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 b="-4"/>
          <a:stretch/>
        </p:blipFill>
        <p:spPr bwMode="auto">
          <a:xfrm>
            <a:off x="8937837" y="466762"/>
            <a:ext cx="2852928" cy="2852928"/>
          </a:xfrm>
          <a:custGeom>
            <a:avLst/>
            <a:gdLst/>
            <a:ahLst/>
            <a:cxnLst/>
            <a:rect l="l" t="t" r="r" b="b"/>
            <a:pathLst>
              <a:path w="2852928" h="2852928">
                <a:moveTo>
                  <a:pt x="1426464" y="0"/>
                </a:moveTo>
                <a:cubicBezTo>
                  <a:pt x="2214278" y="0"/>
                  <a:pt x="2852928" y="638650"/>
                  <a:pt x="2852928" y="1426464"/>
                </a:cubicBezTo>
                <a:cubicBezTo>
                  <a:pt x="2852928" y="2214278"/>
                  <a:pt x="2214278" y="2852928"/>
                  <a:pt x="1426464" y="2852928"/>
                </a:cubicBezTo>
                <a:cubicBezTo>
                  <a:pt x="638650" y="2852928"/>
                  <a:pt x="0" y="2214278"/>
                  <a:pt x="0" y="1426464"/>
                </a:cubicBezTo>
                <a:cubicBezTo>
                  <a:pt x="0" y="638650"/>
                  <a:pt x="638650" y="0"/>
                  <a:pt x="1426464" y="0"/>
                </a:cubicBezTo>
                <a:close/>
              </a:path>
            </a:pathLst>
          </a:custGeom>
          <a:noFill/>
          <a:extLst>
            <a:ext uri="{909E8E84-426E-40DD-AFC4-6F175D3DCCD1}">
              <a14:hiddenFill xmlns:a14="http://schemas.microsoft.com/office/drawing/2010/main">
                <a:solidFill>
                  <a:srgbClr val="FFFFFF"/>
                </a:solidFill>
              </a14:hiddenFill>
            </a:ext>
          </a:extLst>
        </p:spPr>
      </p:pic>
      <p:sp>
        <p:nvSpPr>
          <p:cNvPr id="2093" name="Oval 2092">
            <a:extLst>
              <a:ext uri="{FF2B5EF4-FFF2-40B4-BE49-F238E27FC236}">
                <a16:creationId xmlns:a16="http://schemas.microsoft.com/office/drawing/2014/main" id="{7C1CFE70-2BD5-4661-8AF9-D097E65E7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59027" y="3385058"/>
            <a:ext cx="3182112" cy="3182112"/>
          </a:xfrm>
          <a:prstGeom prst="ellipse">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068" name="Picture 20" descr="Muk | Pokédex">
            <a:extLst>
              <a:ext uri="{FF2B5EF4-FFF2-40B4-BE49-F238E27FC236}">
                <a16:creationId xmlns:a16="http://schemas.microsoft.com/office/drawing/2014/main" id="{60894F16-26F0-4CCA-3550-AEF544E07EAB}"/>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 b="-4"/>
          <a:stretch/>
        </p:blipFill>
        <p:spPr bwMode="auto">
          <a:xfrm>
            <a:off x="7223619" y="3549650"/>
            <a:ext cx="2852928" cy="2852928"/>
          </a:xfrm>
          <a:custGeom>
            <a:avLst/>
            <a:gdLst/>
            <a:ahLst/>
            <a:cxnLst/>
            <a:rect l="l" t="t" r="r" b="b"/>
            <a:pathLst>
              <a:path w="2852928" h="2852928">
                <a:moveTo>
                  <a:pt x="1426464" y="0"/>
                </a:moveTo>
                <a:cubicBezTo>
                  <a:pt x="2214278" y="0"/>
                  <a:pt x="2852928" y="638650"/>
                  <a:pt x="2852928" y="1426464"/>
                </a:cubicBezTo>
                <a:cubicBezTo>
                  <a:pt x="2852928" y="2214278"/>
                  <a:pt x="2214278" y="2852928"/>
                  <a:pt x="1426464" y="2852928"/>
                </a:cubicBezTo>
                <a:cubicBezTo>
                  <a:pt x="638650" y="2852928"/>
                  <a:pt x="0" y="2214278"/>
                  <a:pt x="0" y="1426464"/>
                </a:cubicBezTo>
                <a:cubicBezTo>
                  <a:pt x="0" y="638650"/>
                  <a:pt x="638650" y="0"/>
                  <a:pt x="1426464" y="0"/>
                </a:cubicBezTo>
                <a:close/>
              </a:path>
            </a:pathLst>
          </a:custGeom>
          <a:noFill/>
          <a:extLst>
            <a:ext uri="{909E8E84-426E-40DD-AFC4-6F175D3DCCD1}">
              <a14:hiddenFill xmlns:a14="http://schemas.microsoft.com/office/drawing/2010/main">
                <a:solidFill>
                  <a:srgbClr val="FFFFFF"/>
                </a:solidFill>
              </a14:hiddenFill>
            </a:ext>
          </a:extLst>
        </p:spPr>
      </p:pic>
      <p:sp>
        <p:nvSpPr>
          <p:cNvPr id="2095" name="Freeform: Shape 2094">
            <a:extLst>
              <a:ext uri="{FF2B5EF4-FFF2-40B4-BE49-F238E27FC236}">
                <a16:creationId xmlns:a16="http://schemas.microsoft.com/office/drawing/2014/main" id="{5A6B4445-DDB3-4971-8FBA-4DCAF08C09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429044" y="3319690"/>
            <a:ext cx="1762956" cy="3182112"/>
          </a:xfrm>
          <a:custGeom>
            <a:avLst/>
            <a:gdLst>
              <a:gd name="connsiteX0" fmla="*/ 171900 w 1762956"/>
              <a:gd name="connsiteY0" fmla="*/ 0 h 3182112"/>
              <a:gd name="connsiteX1" fmla="*/ 1762956 w 1762956"/>
              <a:gd name="connsiteY1" fmla="*/ 1591056 h 3182112"/>
              <a:gd name="connsiteX2" fmla="*/ 171900 w 1762956"/>
              <a:gd name="connsiteY2" fmla="*/ 3182112 h 3182112"/>
              <a:gd name="connsiteX3" fmla="*/ 9224 w 1762956"/>
              <a:gd name="connsiteY3" fmla="*/ 3173898 h 3182112"/>
              <a:gd name="connsiteX4" fmla="*/ 0 w 1762956"/>
              <a:gd name="connsiteY4" fmla="*/ 3172490 h 3182112"/>
              <a:gd name="connsiteX5" fmla="*/ 0 w 1762956"/>
              <a:gd name="connsiteY5" fmla="*/ 9622 h 3182112"/>
              <a:gd name="connsiteX6" fmla="*/ 9224 w 1762956"/>
              <a:gd name="connsiteY6" fmla="*/ 8215 h 3182112"/>
              <a:gd name="connsiteX7" fmla="*/ 171900 w 1762956"/>
              <a:gd name="connsiteY7" fmla="*/ 0 h 3182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62956" h="3182112">
                <a:moveTo>
                  <a:pt x="171900" y="0"/>
                </a:moveTo>
                <a:cubicBezTo>
                  <a:pt x="1050616" y="0"/>
                  <a:pt x="1762956" y="712340"/>
                  <a:pt x="1762956" y="1591056"/>
                </a:cubicBezTo>
                <a:cubicBezTo>
                  <a:pt x="1762956" y="2469772"/>
                  <a:pt x="1050616" y="3182112"/>
                  <a:pt x="171900" y="3182112"/>
                </a:cubicBezTo>
                <a:cubicBezTo>
                  <a:pt x="116980" y="3182112"/>
                  <a:pt x="62710" y="3179330"/>
                  <a:pt x="9224" y="3173898"/>
                </a:cubicBezTo>
                <a:lnTo>
                  <a:pt x="0" y="3172490"/>
                </a:lnTo>
                <a:lnTo>
                  <a:pt x="0" y="9622"/>
                </a:lnTo>
                <a:lnTo>
                  <a:pt x="9224" y="8215"/>
                </a:lnTo>
                <a:cubicBezTo>
                  <a:pt x="62710" y="2783"/>
                  <a:pt x="116980" y="0"/>
                  <a:pt x="171900"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070" name="Picture 22" descr="Golem | Pokédex">
            <a:extLst>
              <a:ext uri="{FF2B5EF4-FFF2-40B4-BE49-F238E27FC236}">
                <a16:creationId xmlns:a16="http://schemas.microsoft.com/office/drawing/2014/main" id="{EBA8BD67-FFC3-80C9-066A-3F1154D2B32F}"/>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23353" r="20620" b="-4"/>
          <a:stretch/>
        </p:blipFill>
        <p:spPr bwMode="auto">
          <a:xfrm>
            <a:off x="10593636" y="3484282"/>
            <a:ext cx="1598364" cy="2852928"/>
          </a:xfrm>
          <a:custGeom>
            <a:avLst/>
            <a:gdLst/>
            <a:ahLst/>
            <a:cxnLst/>
            <a:rect l="l" t="t" r="r" b="b"/>
            <a:pathLst>
              <a:path w="1598364" h="2852928">
                <a:moveTo>
                  <a:pt x="1426464" y="0"/>
                </a:moveTo>
                <a:cubicBezTo>
                  <a:pt x="1475702" y="0"/>
                  <a:pt x="1524358" y="2495"/>
                  <a:pt x="1572312" y="7365"/>
                </a:cubicBezTo>
                <a:lnTo>
                  <a:pt x="1598364" y="11341"/>
                </a:lnTo>
                <a:lnTo>
                  <a:pt x="1598364" y="2841587"/>
                </a:lnTo>
                <a:lnTo>
                  <a:pt x="1572312" y="2845563"/>
                </a:lnTo>
                <a:cubicBezTo>
                  <a:pt x="1524358" y="2850433"/>
                  <a:pt x="1475702" y="2852928"/>
                  <a:pt x="1426464" y="2852928"/>
                </a:cubicBezTo>
                <a:cubicBezTo>
                  <a:pt x="638650" y="2852928"/>
                  <a:pt x="0" y="2214278"/>
                  <a:pt x="0" y="1426464"/>
                </a:cubicBezTo>
                <a:cubicBezTo>
                  <a:pt x="0" y="638650"/>
                  <a:pt x="638650" y="0"/>
                  <a:pt x="1426464" y="0"/>
                </a:cubicBezTo>
                <a:close/>
              </a:path>
            </a:pathLst>
          </a:custGeom>
          <a:noFill/>
          <a:extLst>
            <a:ext uri="{909E8E84-426E-40DD-AFC4-6F175D3DCCD1}">
              <a14:hiddenFill xmlns:a14="http://schemas.microsoft.com/office/drawing/2010/main">
                <a:solidFill>
                  <a:srgbClr val="FFFFFF"/>
                </a:solidFill>
              </a14:hiddenFill>
            </a:ext>
          </a:extLst>
        </p:spPr>
      </p:pic>
      <p:pic>
        <p:nvPicPr>
          <p:cNvPr id="5" name="Picture 14" descr="Dugtrio | Pokédex">
            <a:extLst>
              <a:ext uri="{FF2B5EF4-FFF2-40B4-BE49-F238E27FC236}">
                <a16:creationId xmlns:a16="http://schemas.microsoft.com/office/drawing/2014/main" id="{A719829E-4CD1-9412-FF73-AC268978E98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762180" y="3955316"/>
            <a:ext cx="2715835" cy="27158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1244585"/>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54814FE-EF16-CA8B-8AA6-57C8C3EE4824}"/>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a:solidFill>
                  <a:srgbClr val="FFFFFF"/>
                </a:solidFill>
                <a:latin typeface="+mj-lt"/>
                <a:ea typeface="+mj-ea"/>
                <a:cs typeface="+mj-cs"/>
              </a:rPr>
              <a:t>Distribución de Pokémon por generación</a:t>
            </a:r>
          </a:p>
        </p:txBody>
      </p:sp>
      <p:pic>
        <p:nvPicPr>
          <p:cNvPr id="5" name="Content Placeholder 4">
            <a:extLst>
              <a:ext uri="{FF2B5EF4-FFF2-40B4-BE49-F238E27FC236}">
                <a16:creationId xmlns:a16="http://schemas.microsoft.com/office/drawing/2014/main" id="{0BAEE3DA-6630-61BE-3D11-2C9C4BB8135C}"/>
              </a:ext>
            </a:extLst>
          </p:cNvPr>
          <p:cNvPicPr>
            <a:picLocks noGrp="1" noChangeAspect="1"/>
          </p:cNvPicPr>
          <p:nvPr>
            <p:ph idx="1"/>
          </p:nvPr>
        </p:nvPicPr>
        <p:blipFill>
          <a:blip r:embed="rId3"/>
          <a:stretch>
            <a:fillRect/>
          </a:stretch>
        </p:blipFill>
        <p:spPr>
          <a:xfrm>
            <a:off x="4777316" y="1241060"/>
            <a:ext cx="6780700" cy="4373551"/>
          </a:xfrm>
          <a:prstGeom prst="rect">
            <a:avLst/>
          </a:prstGeom>
        </p:spPr>
      </p:pic>
      <p:pic>
        <p:nvPicPr>
          <p:cNvPr id="9" name="Picture 8">
            <a:extLst>
              <a:ext uri="{FF2B5EF4-FFF2-40B4-BE49-F238E27FC236}">
                <a16:creationId xmlns:a16="http://schemas.microsoft.com/office/drawing/2014/main" id="{09A8F13F-A1AA-6AB2-E845-9530D3D64F80}"/>
              </a:ext>
            </a:extLst>
          </p:cNvPr>
          <p:cNvPicPr>
            <a:picLocks noChangeAspect="1"/>
          </p:cNvPicPr>
          <p:nvPr/>
        </p:nvPicPr>
        <p:blipFill>
          <a:blip r:embed="rId4"/>
          <a:stretch>
            <a:fillRect/>
          </a:stretch>
        </p:blipFill>
        <p:spPr>
          <a:xfrm>
            <a:off x="5581970" y="2949031"/>
            <a:ext cx="674343" cy="674343"/>
          </a:xfrm>
          <a:prstGeom prst="rect">
            <a:avLst/>
          </a:prstGeom>
        </p:spPr>
      </p:pic>
      <p:pic>
        <p:nvPicPr>
          <p:cNvPr id="3078" name="Picture 6" descr="Vaporeon | Pokédex">
            <a:extLst>
              <a:ext uri="{FF2B5EF4-FFF2-40B4-BE49-F238E27FC236}">
                <a16:creationId xmlns:a16="http://schemas.microsoft.com/office/drawing/2014/main" id="{4A376EBF-1EA1-75E2-6AC2-9973DE6CC5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85277" y="1755373"/>
            <a:ext cx="867728" cy="867728"/>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Gyarados | Pokédex">
            <a:extLst>
              <a:ext uri="{FF2B5EF4-FFF2-40B4-BE49-F238E27FC236}">
                <a16:creationId xmlns:a16="http://schemas.microsoft.com/office/drawing/2014/main" id="{F15E4044-A6FA-82E7-D943-E6AE9D1C252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85460" y="3949304"/>
            <a:ext cx="1130438" cy="1130438"/>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descr="Totodile | Pokédex">
            <a:extLst>
              <a:ext uri="{FF2B5EF4-FFF2-40B4-BE49-F238E27FC236}">
                <a16:creationId xmlns:a16="http://schemas.microsoft.com/office/drawing/2014/main" id="{1E5DF181-3E3D-E337-0B19-992CD3CE37A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42007" y="4316772"/>
            <a:ext cx="867728" cy="867728"/>
          </a:xfrm>
          <a:prstGeom prst="rect">
            <a:avLst/>
          </a:prstGeom>
          <a:noFill/>
          <a:extLst>
            <a:ext uri="{909E8E84-426E-40DD-AFC4-6F175D3DCCD1}">
              <a14:hiddenFill xmlns:a14="http://schemas.microsoft.com/office/drawing/2010/main">
                <a:solidFill>
                  <a:srgbClr val="FFFFFF"/>
                </a:solidFill>
              </a14:hiddenFill>
            </a:ext>
          </a:extLst>
        </p:spPr>
      </p:pic>
      <p:pic>
        <p:nvPicPr>
          <p:cNvPr id="3088" name="Picture 16" descr="Suicune | Pokédex">
            <a:extLst>
              <a:ext uri="{FF2B5EF4-FFF2-40B4-BE49-F238E27FC236}">
                <a16:creationId xmlns:a16="http://schemas.microsoft.com/office/drawing/2014/main" id="{9F40B7B4-3AA3-F003-5272-CB1EC9B9F7D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342007" y="3189510"/>
            <a:ext cx="867728" cy="867728"/>
          </a:xfrm>
          <a:prstGeom prst="rect">
            <a:avLst/>
          </a:prstGeom>
          <a:noFill/>
          <a:extLst>
            <a:ext uri="{909E8E84-426E-40DD-AFC4-6F175D3DCCD1}">
              <a14:hiddenFill xmlns:a14="http://schemas.microsoft.com/office/drawing/2010/main">
                <a:solidFill>
                  <a:srgbClr val="FFFFFF"/>
                </a:solidFill>
              </a14:hiddenFill>
            </a:ext>
          </a:extLst>
        </p:spPr>
      </p:pic>
      <p:pic>
        <p:nvPicPr>
          <p:cNvPr id="3092" name="Picture 20" descr="Kyogre | Pokédex">
            <a:extLst>
              <a:ext uri="{FF2B5EF4-FFF2-40B4-BE49-F238E27FC236}">
                <a16:creationId xmlns:a16="http://schemas.microsoft.com/office/drawing/2014/main" id="{98A9D15F-D4D4-E443-B046-B132AA93CA1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913795" y="1826304"/>
            <a:ext cx="1380298" cy="1380298"/>
          </a:xfrm>
          <a:prstGeom prst="rect">
            <a:avLst/>
          </a:prstGeom>
          <a:noFill/>
          <a:extLst>
            <a:ext uri="{909E8E84-426E-40DD-AFC4-6F175D3DCCD1}">
              <a14:hiddenFill xmlns:a14="http://schemas.microsoft.com/office/drawing/2010/main">
                <a:solidFill>
                  <a:srgbClr val="FFFFFF"/>
                </a:solidFill>
              </a14:hiddenFill>
            </a:ext>
          </a:extLst>
        </p:spPr>
      </p:pic>
      <p:pic>
        <p:nvPicPr>
          <p:cNvPr id="3096" name="Picture 24" descr="Mudkip | Pokédex">
            <a:extLst>
              <a:ext uri="{FF2B5EF4-FFF2-40B4-BE49-F238E27FC236}">
                <a16:creationId xmlns:a16="http://schemas.microsoft.com/office/drawing/2014/main" id="{79D5E04B-7301-14F4-D02C-E27825CFB89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124042" y="3117560"/>
            <a:ext cx="867728" cy="867728"/>
          </a:xfrm>
          <a:prstGeom prst="rect">
            <a:avLst/>
          </a:prstGeom>
          <a:noFill/>
          <a:extLst>
            <a:ext uri="{909E8E84-426E-40DD-AFC4-6F175D3DCCD1}">
              <a14:hiddenFill xmlns:a14="http://schemas.microsoft.com/office/drawing/2010/main">
                <a:solidFill>
                  <a:srgbClr val="FFFFFF"/>
                </a:solidFill>
              </a14:hiddenFill>
            </a:ext>
          </a:extLst>
        </p:spPr>
      </p:pic>
      <p:pic>
        <p:nvPicPr>
          <p:cNvPr id="3098" name="Picture 26" descr="Milotic | Pokédex">
            <a:extLst>
              <a:ext uri="{FF2B5EF4-FFF2-40B4-BE49-F238E27FC236}">
                <a16:creationId xmlns:a16="http://schemas.microsoft.com/office/drawing/2014/main" id="{55815BA6-E198-F512-F0C2-E10F40D72C0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170080" y="4097964"/>
            <a:ext cx="867728" cy="867728"/>
          </a:xfrm>
          <a:prstGeom prst="rect">
            <a:avLst/>
          </a:prstGeom>
          <a:noFill/>
          <a:extLst>
            <a:ext uri="{909E8E84-426E-40DD-AFC4-6F175D3DCCD1}">
              <a14:hiddenFill xmlns:a14="http://schemas.microsoft.com/office/drawing/2010/main">
                <a:solidFill>
                  <a:srgbClr val="FFFFFF"/>
                </a:solidFill>
              </a14:hiddenFill>
            </a:ext>
          </a:extLst>
        </p:spPr>
      </p:pic>
      <p:pic>
        <p:nvPicPr>
          <p:cNvPr id="3100" name="Picture 28" descr="Arceus | Pokédex">
            <a:extLst>
              <a:ext uri="{FF2B5EF4-FFF2-40B4-BE49-F238E27FC236}">
                <a16:creationId xmlns:a16="http://schemas.microsoft.com/office/drawing/2014/main" id="{DD5DC709-D3EE-37FD-132C-B7B83C866D79}"/>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859892" y="2769052"/>
            <a:ext cx="1216236" cy="1216236"/>
          </a:xfrm>
          <a:prstGeom prst="rect">
            <a:avLst/>
          </a:prstGeom>
          <a:noFill/>
          <a:extLst>
            <a:ext uri="{909E8E84-426E-40DD-AFC4-6F175D3DCCD1}">
              <a14:hiddenFill xmlns:a14="http://schemas.microsoft.com/office/drawing/2010/main">
                <a:solidFill>
                  <a:srgbClr val="FFFFFF"/>
                </a:solidFill>
              </a14:hiddenFill>
            </a:ext>
          </a:extLst>
        </p:spPr>
      </p:pic>
      <p:pic>
        <p:nvPicPr>
          <p:cNvPr id="3102" name="Picture 30" descr="Regigigas | Pokédex">
            <a:extLst>
              <a:ext uri="{FF2B5EF4-FFF2-40B4-BE49-F238E27FC236}">
                <a16:creationId xmlns:a16="http://schemas.microsoft.com/office/drawing/2014/main" id="{F688A2FB-AF03-44B6-55F5-FEB0F523D4A0}"/>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882849" y="4301811"/>
            <a:ext cx="1000684" cy="1000684"/>
          </a:xfrm>
          <a:prstGeom prst="rect">
            <a:avLst/>
          </a:prstGeom>
          <a:noFill/>
          <a:extLst>
            <a:ext uri="{909E8E84-426E-40DD-AFC4-6F175D3DCCD1}">
              <a14:hiddenFill xmlns:a14="http://schemas.microsoft.com/office/drawing/2010/main">
                <a:solidFill>
                  <a:srgbClr val="FFFFFF"/>
                </a:solidFill>
              </a14:hiddenFill>
            </a:ext>
          </a:extLst>
        </p:spPr>
      </p:pic>
      <p:pic>
        <p:nvPicPr>
          <p:cNvPr id="3104" name="Picture 32" descr="Volcarona | Pokédex">
            <a:extLst>
              <a:ext uri="{FF2B5EF4-FFF2-40B4-BE49-F238E27FC236}">
                <a16:creationId xmlns:a16="http://schemas.microsoft.com/office/drawing/2014/main" id="{09E0C0D3-57C6-C066-5785-95A17B7D3708}"/>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703819" y="1620769"/>
            <a:ext cx="1035607" cy="1035607"/>
          </a:xfrm>
          <a:prstGeom prst="rect">
            <a:avLst/>
          </a:prstGeom>
          <a:noFill/>
          <a:extLst>
            <a:ext uri="{909E8E84-426E-40DD-AFC4-6F175D3DCCD1}">
              <a14:hiddenFill xmlns:a14="http://schemas.microsoft.com/office/drawing/2010/main">
                <a:solidFill>
                  <a:srgbClr val="FFFFFF"/>
                </a:solidFill>
              </a14:hiddenFill>
            </a:ext>
          </a:extLst>
        </p:spPr>
      </p:pic>
      <p:pic>
        <p:nvPicPr>
          <p:cNvPr id="3106" name="Picture 34" descr="Joltik | Pokédex">
            <a:extLst>
              <a:ext uri="{FF2B5EF4-FFF2-40B4-BE49-F238E27FC236}">
                <a16:creationId xmlns:a16="http://schemas.microsoft.com/office/drawing/2014/main" id="{6C8BFBE8-CD9D-E3DE-A0F6-F9EBAA9DADC6}"/>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815692" y="2670584"/>
            <a:ext cx="800453" cy="800453"/>
          </a:xfrm>
          <a:prstGeom prst="rect">
            <a:avLst/>
          </a:prstGeom>
          <a:noFill/>
          <a:extLst>
            <a:ext uri="{909E8E84-426E-40DD-AFC4-6F175D3DCCD1}">
              <a14:hiddenFill xmlns:a14="http://schemas.microsoft.com/office/drawing/2010/main">
                <a:solidFill>
                  <a:srgbClr val="FFFFFF"/>
                </a:solidFill>
              </a14:hiddenFill>
            </a:ext>
          </a:extLst>
        </p:spPr>
      </p:pic>
      <p:pic>
        <p:nvPicPr>
          <p:cNvPr id="3108" name="Picture 36" descr="Genesect | Pokédex">
            <a:extLst>
              <a:ext uri="{FF2B5EF4-FFF2-40B4-BE49-F238E27FC236}">
                <a16:creationId xmlns:a16="http://schemas.microsoft.com/office/drawing/2014/main" id="{B94F9C13-6902-4440-C066-9BCF194AD54B}"/>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8739258" y="3485245"/>
            <a:ext cx="953320" cy="953320"/>
          </a:xfrm>
          <a:prstGeom prst="rect">
            <a:avLst/>
          </a:prstGeom>
          <a:noFill/>
          <a:extLst>
            <a:ext uri="{909E8E84-426E-40DD-AFC4-6F175D3DCCD1}">
              <a14:hiddenFill xmlns:a14="http://schemas.microsoft.com/office/drawing/2010/main">
                <a:solidFill>
                  <a:srgbClr val="FFFFFF"/>
                </a:solidFill>
              </a14:hiddenFill>
            </a:ext>
          </a:extLst>
        </p:spPr>
      </p:pic>
      <p:pic>
        <p:nvPicPr>
          <p:cNvPr id="3110" name="Picture 38" descr="Dwebble | Pokédex">
            <a:extLst>
              <a:ext uri="{FF2B5EF4-FFF2-40B4-BE49-F238E27FC236}">
                <a16:creationId xmlns:a16="http://schemas.microsoft.com/office/drawing/2014/main" id="{9A4BF926-1AC6-A842-2513-52BE81046144}"/>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8842060" y="4438565"/>
            <a:ext cx="716193" cy="716193"/>
          </a:xfrm>
          <a:prstGeom prst="rect">
            <a:avLst/>
          </a:prstGeom>
          <a:noFill/>
          <a:extLst>
            <a:ext uri="{909E8E84-426E-40DD-AFC4-6F175D3DCCD1}">
              <a14:hiddenFill xmlns:a14="http://schemas.microsoft.com/office/drawing/2010/main">
                <a:solidFill>
                  <a:srgbClr val="FFFFFF"/>
                </a:solidFill>
              </a14:hiddenFill>
            </a:ext>
          </a:extLst>
        </p:spPr>
      </p:pic>
      <p:pic>
        <p:nvPicPr>
          <p:cNvPr id="3112" name="Picture 40" descr="Sylveon | Pokédex">
            <a:extLst>
              <a:ext uri="{FF2B5EF4-FFF2-40B4-BE49-F238E27FC236}">
                <a16:creationId xmlns:a16="http://schemas.microsoft.com/office/drawing/2014/main" id="{788FA600-86D7-CDD0-1126-13771CB62E8A}"/>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9645581" y="3523257"/>
            <a:ext cx="877296" cy="877296"/>
          </a:xfrm>
          <a:prstGeom prst="rect">
            <a:avLst/>
          </a:prstGeom>
          <a:noFill/>
          <a:extLst>
            <a:ext uri="{909E8E84-426E-40DD-AFC4-6F175D3DCCD1}">
              <a14:hiddenFill xmlns:a14="http://schemas.microsoft.com/office/drawing/2010/main">
                <a:solidFill>
                  <a:srgbClr val="FFFFFF"/>
                </a:solidFill>
              </a14:hiddenFill>
            </a:ext>
          </a:extLst>
        </p:spPr>
      </p:pic>
      <p:pic>
        <p:nvPicPr>
          <p:cNvPr id="3116" name="Picture 44" descr="Xerneas | Pokédex">
            <a:extLst>
              <a:ext uri="{FF2B5EF4-FFF2-40B4-BE49-F238E27FC236}">
                <a16:creationId xmlns:a16="http://schemas.microsoft.com/office/drawing/2014/main" id="{E546E67F-D554-B5BA-5824-7ECFCBC5527A}"/>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9548895" y="4264349"/>
            <a:ext cx="1038146" cy="1038146"/>
          </a:xfrm>
          <a:prstGeom prst="rect">
            <a:avLst/>
          </a:prstGeom>
          <a:noFill/>
          <a:extLst>
            <a:ext uri="{909E8E84-426E-40DD-AFC4-6F175D3DCCD1}">
              <a14:hiddenFill xmlns:a14="http://schemas.microsoft.com/office/drawing/2010/main">
                <a:solidFill>
                  <a:srgbClr val="FFFFFF"/>
                </a:solidFill>
              </a14:hiddenFill>
            </a:ext>
          </a:extLst>
        </p:spPr>
      </p:pic>
      <p:pic>
        <p:nvPicPr>
          <p:cNvPr id="3118" name="Picture 46">
            <a:extLst>
              <a:ext uri="{FF2B5EF4-FFF2-40B4-BE49-F238E27FC236}">
                <a16:creationId xmlns:a16="http://schemas.microsoft.com/office/drawing/2014/main" id="{127295AE-950C-3805-A089-624A099CD53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0471998" y="3394195"/>
            <a:ext cx="750103" cy="692551"/>
          </a:xfrm>
          <a:prstGeom prst="rect">
            <a:avLst/>
          </a:prstGeom>
          <a:noFill/>
          <a:extLst>
            <a:ext uri="{909E8E84-426E-40DD-AFC4-6F175D3DCCD1}">
              <a14:hiddenFill xmlns:a14="http://schemas.microsoft.com/office/drawing/2010/main">
                <a:solidFill>
                  <a:srgbClr val="FFFFFF"/>
                </a:solidFill>
              </a14:hiddenFill>
            </a:ext>
          </a:extLst>
        </p:spPr>
      </p:pic>
      <p:pic>
        <p:nvPicPr>
          <p:cNvPr id="3120" name="Picture 48" descr="Silvally | Pokédex">
            <a:extLst>
              <a:ext uri="{FF2B5EF4-FFF2-40B4-BE49-F238E27FC236}">
                <a16:creationId xmlns:a16="http://schemas.microsoft.com/office/drawing/2014/main" id="{6286A1EC-1412-F68B-AFA3-0E10CD63C6E6}"/>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0357940" y="4012082"/>
            <a:ext cx="1142676" cy="11426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75378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40" name="Rectangle 4139">
            <a:extLst>
              <a:ext uri="{FF2B5EF4-FFF2-40B4-BE49-F238E27FC236}">
                <a16:creationId xmlns:a16="http://schemas.microsoft.com/office/drawing/2014/main" id="{27BDFED6-6E33-4606-AFE2-886ADB1C01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112" name="Picture 16" descr="Pokemon Water Fight - Battles - Comic Vine">
            <a:extLst>
              <a:ext uri="{FF2B5EF4-FFF2-40B4-BE49-F238E27FC236}">
                <a16:creationId xmlns:a16="http://schemas.microsoft.com/office/drawing/2014/main" id="{C7296B85-5D13-C481-35BE-7FAA3DF812CC}"/>
              </a:ext>
            </a:extLst>
          </p:cNvPr>
          <p:cNvPicPr>
            <a:picLocks noChangeAspect="1" noChangeArrowheads="1"/>
          </p:cNvPicPr>
          <p:nvPr/>
        </p:nvPicPr>
        <p:blipFill rotWithShape="1">
          <a:blip r:embed="rId3">
            <a:alphaModFix/>
            <a:extLst>
              <a:ext uri="{28A0092B-C50C-407E-A947-70E740481C1C}">
                <a14:useLocalDpi xmlns:a14="http://schemas.microsoft.com/office/drawing/2010/main" val="0"/>
              </a:ext>
            </a:extLst>
          </a:blip>
          <a:srcRect t="24034" r="-1" b="15387"/>
          <a:stretch/>
        </p:blipFill>
        <p:spPr bwMode="auto">
          <a:xfrm>
            <a:off x="2718486" y="-5"/>
            <a:ext cx="9473513" cy="3681406"/>
          </a:xfrm>
          <a:prstGeom prst="rect">
            <a:avLst/>
          </a:prstGeom>
          <a:noFill/>
          <a:extLst>
            <a:ext uri="{909E8E84-426E-40DD-AFC4-6F175D3DCCD1}">
              <a14:hiddenFill xmlns:a14="http://schemas.microsoft.com/office/drawing/2010/main">
                <a:solidFill>
                  <a:srgbClr val="FFFFFF"/>
                </a:solidFill>
              </a14:hiddenFill>
            </a:ext>
          </a:extLst>
        </p:spPr>
      </p:pic>
      <p:sp>
        <p:nvSpPr>
          <p:cNvPr id="4142" name="Rectangle 4141">
            <a:extLst>
              <a:ext uri="{FF2B5EF4-FFF2-40B4-BE49-F238E27FC236}">
                <a16:creationId xmlns:a16="http://schemas.microsoft.com/office/drawing/2014/main" id="{890DEF05-784E-4B61-89E4-04C4ECF4E5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36000">
                <a:schemeClr val="tx1">
                  <a:lumMod val="95000"/>
                  <a:lumOff val="5000"/>
                </a:schemeClr>
              </a:gs>
              <a:gs pos="81000">
                <a:schemeClr val="tx1">
                  <a:lumMod val="95000"/>
                  <a:lumOff val="5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54814FE-EF16-CA8B-8AA6-57C8C3EE4824}"/>
              </a:ext>
            </a:extLst>
          </p:cNvPr>
          <p:cNvSpPr>
            <a:spLocks noGrp="1"/>
          </p:cNvSpPr>
          <p:nvPr>
            <p:ph type="title"/>
          </p:nvPr>
        </p:nvSpPr>
        <p:spPr>
          <a:xfrm>
            <a:off x="838200" y="1115219"/>
            <a:ext cx="5395912" cy="2387600"/>
          </a:xfrm>
        </p:spPr>
        <p:txBody>
          <a:bodyPr vert="horz" lIns="91440" tIns="45720" rIns="91440" bIns="45720" rtlCol="0" anchor="b">
            <a:normAutofit/>
          </a:bodyPr>
          <a:lstStyle/>
          <a:p>
            <a:r>
              <a:rPr lang="en-US" sz="5000" kern="1200">
                <a:solidFill>
                  <a:schemeClr val="bg1"/>
                </a:solidFill>
                <a:latin typeface="+mj-lt"/>
                <a:ea typeface="+mj-ea"/>
                <a:cs typeface="+mj-cs"/>
              </a:rPr>
              <a:t>Tipo más común por generación</a:t>
            </a:r>
          </a:p>
        </p:txBody>
      </p:sp>
      <p:cxnSp>
        <p:nvCxnSpPr>
          <p:cNvPr id="4144" name="Straight Connector 4143">
            <a:extLst>
              <a:ext uri="{FF2B5EF4-FFF2-40B4-BE49-F238E27FC236}">
                <a16:creationId xmlns:a16="http://schemas.microsoft.com/office/drawing/2014/main" id="{C41BAEC7-F7B0-4224-8B18-8F74B7D87F0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3681408"/>
            <a:ext cx="11353799"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21" name="Picture 20" descr="A graph of different colored bars&#10;&#10;Description automatically generated with medium confidence">
            <a:extLst>
              <a:ext uri="{FF2B5EF4-FFF2-40B4-BE49-F238E27FC236}">
                <a16:creationId xmlns:a16="http://schemas.microsoft.com/office/drawing/2014/main" id="{5E1DED68-126F-9BE8-227E-BB786E8EA247}"/>
              </a:ext>
            </a:extLst>
          </p:cNvPr>
          <p:cNvPicPr>
            <a:picLocks noChangeAspect="1"/>
          </p:cNvPicPr>
          <p:nvPr/>
        </p:nvPicPr>
        <p:blipFill rotWithShape="1">
          <a:blip r:embed="rId4">
            <a:extLst>
              <a:ext uri="{28A0092B-C50C-407E-A947-70E740481C1C}">
                <a14:useLocalDpi xmlns:a14="http://schemas.microsoft.com/office/drawing/2010/main" val="0"/>
              </a:ext>
            </a:extLst>
          </a:blip>
          <a:srcRect t="-777" b="264"/>
          <a:stretch/>
        </p:blipFill>
        <p:spPr>
          <a:xfrm>
            <a:off x="4547938" y="2967827"/>
            <a:ext cx="7644062" cy="3880012"/>
          </a:xfrm>
          <a:prstGeom prst="rect">
            <a:avLst/>
          </a:prstGeom>
        </p:spPr>
      </p:pic>
    </p:spTree>
    <p:extLst>
      <p:ext uri="{BB962C8B-B14F-4D97-AF65-F5344CB8AC3E}">
        <p14:creationId xmlns:p14="http://schemas.microsoft.com/office/powerpoint/2010/main" val="3339284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7" name="Rectangle 5126">
            <a:extLst>
              <a:ext uri="{FF2B5EF4-FFF2-40B4-BE49-F238E27FC236}">
                <a16:creationId xmlns:a16="http://schemas.microsoft.com/office/drawing/2014/main" id="{27BDFED6-6E33-4606-AFE2-886ADB1C01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122" name="Picture 2" descr="10 Best Flying Type Pokemon (By Strength), 49% OFF">
            <a:extLst>
              <a:ext uri="{FF2B5EF4-FFF2-40B4-BE49-F238E27FC236}">
                <a16:creationId xmlns:a16="http://schemas.microsoft.com/office/drawing/2014/main" id="{1E2569A4-ACC8-6B31-5EE5-C830A082E39F}"/>
              </a:ext>
            </a:extLst>
          </p:cNvPr>
          <p:cNvPicPr>
            <a:picLocks noChangeAspect="1" noChangeArrowheads="1"/>
          </p:cNvPicPr>
          <p:nvPr/>
        </p:nvPicPr>
        <p:blipFill rotWithShape="1">
          <a:blip r:embed="rId3">
            <a:alphaModFix/>
            <a:extLst>
              <a:ext uri="{28A0092B-C50C-407E-A947-70E740481C1C}">
                <a14:useLocalDpi xmlns:a14="http://schemas.microsoft.com/office/drawing/2010/main" val="0"/>
              </a:ext>
            </a:extLst>
          </a:blip>
          <a:srcRect t="15857" r="-1" b="17942"/>
          <a:stretch/>
        </p:blipFill>
        <p:spPr bwMode="auto">
          <a:xfrm>
            <a:off x="4547937" y="-5"/>
            <a:ext cx="7644062" cy="3681406"/>
          </a:xfrm>
          <a:prstGeom prst="rect">
            <a:avLst/>
          </a:prstGeom>
          <a:noFill/>
          <a:extLst>
            <a:ext uri="{909E8E84-426E-40DD-AFC4-6F175D3DCCD1}">
              <a14:hiddenFill xmlns:a14="http://schemas.microsoft.com/office/drawing/2010/main">
                <a:solidFill>
                  <a:srgbClr val="FFFFFF"/>
                </a:solidFill>
              </a14:hiddenFill>
            </a:ext>
          </a:extLst>
        </p:spPr>
      </p:pic>
      <p:sp>
        <p:nvSpPr>
          <p:cNvPr id="5129" name="Rectangle 5128">
            <a:extLst>
              <a:ext uri="{FF2B5EF4-FFF2-40B4-BE49-F238E27FC236}">
                <a16:creationId xmlns:a16="http://schemas.microsoft.com/office/drawing/2014/main" id="{890DEF05-784E-4B61-89E4-04C4ECF4E5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36000">
                <a:schemeClr val="tx1">
                  <a:lumMod val="95000"/>
                  <a:lumOff val="5000"/>
                </a:schemeClr>
              </a:gs>
              <a:gs pos="81000">
                <a:schemeClr val="tx1">
                  <a:lumMod val="95000"/>
                  <a:lumOff val="5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54814FE-EF16-CA8B-8AA6-57C8C3EE4824}"/>
              </a:ext>
            </a:extLst>
          </p:cNvPr>
          <p:cNvSpPr>
            <a:spLocks noGrp="1"/>
          </p:cNvSpPr>
          <p:nvPr>
            <p:ph type="title"/>
          </p:nvPr>
        </p:nvSpPr>
        <p:spPr>
          <a:xfrm>
            <a:off x="838200" y="1115219"/>
            <a:ext cx="5395912" cy="2387600"/>
          </a:xfrm>
        </p:spPr>
        <p:txBody>
          <a:bodyPr vert="horz" lIns="91440" tIns="45720" rIns="91440" bIns="45720" rtlCol="0" anchor="b">
            <a:normAutofit/>
          </a:bodyPr>
          <a:lstStyle/>
          <a:p>
            <a:r>
              <a:rPr lang="en-US" sz="5000" kern="1200">
                <a:solidFill>
                  <a:schemeClr val="bg1"/>
                </a:solidFill>
                <a:latin typeface="+mj-lt"/>
                <a:ea typeface="+mj-ea"/>
                <a:cs typeface="+mj-cs"/>
              </a:rPr>
              <a:t>Tipo más común por generación</a:t>
            </a:r>
          </a:p>
        </p:txBody>
      </p:sp>
      <p:cxnSp>
        <p:nvCxnSpPr>
          <p:cNvPr id="5131" name="Straight Connector 5130">
            <a:extLst>
              <a:ext uri="{FF2B5EF4-FFF2-40B4-BE49-F238E27FC236}">
                <a16:creationId xmlns:a16="http://schemas.microsoft.com/office/drawing/2014/main" id="{C41BAEC7-F7B0-4224-8B18-8F74B7D87F0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3681408"/>
            <a:ext cx="11353799"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4" name="Picture 3" descr="A graph showing different colored bars&#10;&#10;Description automatically generated">
            <a:extLst>
              <a:ext uri="{FF2B5EF4-FFF2-40B4-BE49-F238E27FC236}">
                <a16:creationId xmlns:a16="http://schemas.microsoft.com/office/drawing/2014/main" id="{5158BD3F-2A5A-A3A3-C92F-37230D917636}"/>
              </a:ext>
            </a:extLst>
          </p:cNvPr>
          <p:cNvPicPr>
            <a:picLocks noChangeAspect="1"/>
          </p:cNvPicPr>
          <p:nvPr/>
        </p:nvPicPr>
        <p:blipFill rotWithShape="1">
          <a:blip r:embed="rId4">
            <a:extLst>
              <a:ext uri="{28A0092B-C50C-407E-A947-70E740481C1C}">
                <a14:useLocalDpi xmlns:a14="http://schemas.microsoft.com/office/drawing/2010/main" val="0"/>
              </a:ext>
            </a:extLst>
          </a:blip>
          <a:srcRect l="-170" t="-460" r="-1293" b="1529"/>
          <a:stretch/>
        </p:blipFill>
        <p:spPr>
          <a:xfrm>
            <a:off x="4534932" y="3064478"/>
            <a:ext cx="7755924" cy="3781170"/>
          </a:xfrm>
          <a:prstGeom prst="rect">
            <a:avLst/>
          </a:prstGeom>
        </p:spPr>
      </p:pic>
    </p:spTree>
    <p:extLst>
      <p:ext uri="{BB962C8B-B14F-4D97-AF65-F5344CB8AC3E}">
        <p14:creationId xmlns:p14="http://schemas.microsoft.com/office/powerpoint/2010/main" val="2544671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3D4254-81D8-7083-81E7-6D3B665312BF}"/>
              </a:ext>
            </a:extLst>
          </p:cNvPr>
          <p:cNvSpPr>
            <a:spLocks noGrp="1"/>
          </p:cNvSpPr>
          <p:nvPr>
            <p:ph type="title"/>
          </p:nvPr>
        </p:nvSpPr>
        <p:spPr/>
        <p:txBody>
          <a:bodyPr/>
          <a:lstStyle/>
          <a:p>
            <a:r>
              <a:rPr lang="en-US" dirty="0" err="1"/>
              <a:t>Comparativa</a:t>
            </a:r>
            <a:r>
              <a:rPr lang="en-US" dirty="0"/>
              <a:t> de </a:t>
            </a:r>
            <a:r>
              <a:rPr lang="en-US" dirty="0" err="1"/>
              <a:t>tipos</a:t>
            </a:r>
            <a:endParaRPr lang="en-US" dirty="0"/>
          </a:p>
        </p:txBody>
      </p:sp>
      <p:pic>
        <p:nvPicPr>
          <p:cNvPr id="5" name="Content Placeholder 4">
            <a:extLst>
              <a:ext uri="{FF2B5EF4-FFF2-40B4-BE49-F238E27FC236}">
                <a16:creationId xmlns:a16="http://schemas.microsoft.com/office/drawing/2014/main" id="{3B94E4CD-93A7-8A0D-0880-FFE9E2DC59E6}"/>
              </a:ext>
            </a:extLst>
          </p:cNvPr>
          <p:cNvPicPr>
            <a:picLocks noGrp="1" noChangeAspect="1"/>
          </p:cNvPicPr>
          <p:nvPr>
            <p:ph idx="1"/>
          </p:nvPr>
        </p:nvPicPr>
        <p:blipFill>
          <a:blip r:embed="rId3"/>
          <a:stretch>
            <a:fillRect/>
          </a:stretch>
        </p:blipFill>
        <p:spPr>
          <a:xfrm>
            <a:off x="158835" y="178652"/>
            <a:ext cx="8543770" cy="6500695"/>
          </a:xfrm>
        </p:spPr>
      </p:pic>
      <p:pic>
        <p:nvPicPr>
          <p:cNvPr id="6" name="Content Placeholder 4" descr="Cartoon characters of a cartoon character in different poses&#10;&#10;Description automatically generated">
            <a:extLst>
              <a:ext uri="{FF2B5EF4-FFF2-40B4-BE49-F238E27FC236}">
                <a16:creationId xmlns:a16="http://schemas.microsoft.com/office/drawing/2014/main" id="{280A81D3-73D3-47D0-118C-DE0E58118226}"/>
              </a:ext>
            </a:extLst>
          </p:cNvPr>
          <p:cNvPicPr>
            <a:picLocks noChangeAspect="1"/>
          </p:cNvPicPr>
          <p:nvPr/>
        </p:nvPicPr>
        <p:blipFill rotWithShape="1">
          <a:blip r:embed="rId4">
            <a:extLst>
              <a:ext uri="{28A0092B-C50C-407E-A947-70E740481C1C}">
                <a14:useLocalDpi xmlns:a14="http://schemas.microsoft.com/office/drawing/2010/main" val="0"/>
              </a:ext>
            </a:extLst>
          </a:blip>
          <a:srcRect r="70230" b="47051"/>
          <a:stretch/>
        </p:blipFill>
        <p:spPr>
          <a:xfrm>
            <a:off x="8633255" y="3799343"/>
            <a:ext cx="1295400" cy="2304003"/>
          </a:xfrm>
          <a:prstGeom prst="rect">
            <a:avLst/>
          </a:prstGeom>
        </p:spPr>
      </p:pic>
      <p:pic>
        <p:nvPicPr>
          <p:cNvPr id="7" name="Content Placeholder 4" descr="Cartoon characters of a cartoon character in different poses&#10;&#10;Description automatically generated">
            <a:extLst>
              <a:ext uri="{FF2B5EF4-FFF2-40B4-BE49-F238E27FC236}">
                <a16:creationId xmlns:a16="http://schemas.microsoft.com/office/drawing/2014/main" id="{0FB06707-5D54-79CA-6CF7-39819826367C}"/>
              </a:ext>
            </a:extLst>
          </p:cNvPr>
          <p:cNvPicPr>
            <a:picLocks noChangeAspect="1"/>
          </p:cNvPicPr>
          <p:nvPr/>
        </p:nvPicPr>
        <p:blipFill rotWithShape="1">
          <a:blip r:embed="rId4">
            <a:extLst>
              <a:ext uri="{28A0092B-C50C-407E-A947-70E740481C1C}">
                <a14:useLocalDpi xmlns:a14="http://schemas.microsoft.com/office/drawing/2010/main" val="0"/>
              </a:ext>
            </a:extLst>
          </a:blip>
          <a:srcRect l="29770" r="24740" b="47051"/>
          <a:stretch/>
        </p:blipFill>
        <p:spPr>
          <a:xfrm>
            <a:off x="9152101" y="538686"/>
            <a:ext cx="1979410" cy="2304003"/>
          </a:xfrm>
          <a:prstGeom prst="rect">
            <a:avLst/>
          </a:prstGeom>
        </p:spPr>
      </p:pic>
      <p:pic>
        <p:nvPicPr>
          <p:cNvPr id="8" name="Content Placeholder 4" descr="Cartoon characters of a cartoon character in different poses&#10;&#10;Description automatically generated">
            <a:extLst>
              <a:ext uri="{FF2B5EF4-FFF2-40B4-BE49-F238E27FC236}">
                <a16:creationId xmlns:a16="http://schemas.microsoft.com/office/drawing/2014/main" id="{95387477-6BAC-C3E8-D45F-6CD2E3FEAF81}"/>
              </a:ext>
            </a:extLst>
          </p:cNvPr>
          <p:cNvPicPr>
            <a:picLocks noChangeAspect="1"/>
          </p:cNvPicPr>
          <p:nvPr/>
        </p:nvPicPr>
        <p:blipFill rotWithShape="1">
          <a:blip r:embed="rId4">
            <a:extLst>
              <a:ext uri="{28A0092B-C50C-407E-A947-70E740481C1C}">
                <a14:useLocalDpi xmlns:a14="http://schemas.microsoft.com/office/drawing/2010/main" val="0"/>
              </a:ext>
            </a:extLst>
          </a:blip>
          <a:srcRect l="74366" b="47051"/>
          <a:stretch/>
        </p:blipFill>
        <p:spPr>
          <a:xfrm>
            <a:off x="6291767" y="2100298"/>
            <a:ext cx="1115438" cy="2304003"/>
          </a:xfrm>
          <a:prstGeom prst="rect">
            <a:avLst/>
          </a:prstGeom>
        </p:spPr>
      </p:pic>
    </p:spTree>
    <p:extLst>
      <p:ext uri="{BB962C8B-B14F-4D97-AF65-F5344CB8AC3E}">
        <p14:creationId xmlns:p14="http://schemas.microsoft.com/office/powerpoint/2010/main" val="34563495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descr="Being Pure Flying Is Quite Legendary R/pokemon, 57% OFF">
            <a:extLst>
              <a:ext uri="{FF2B5EF4-FFF2-40B4-BE49-F238E27FC236}">
                <a16:creationId xmlns:a16="http://schemas.microsoft.com/office/drawing/2014/main" id="{ECD75B16-15E7-C539-FD98-DE3A1C7E05B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42" t="20720" r="131"/>
          <a:stretch/>
        </p:blipFill>
        <p:spPr bwMode="auto">
          <a:xfrm>
            <a:off x="-172995" y="0"/>
            <a:ext cx="4683211" cy="543697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C54814FE-EF16-CA8B-8AA6-57C8C3EE4824}"/>
              </a:ext>
            </a:extLst>
          </p:cNvPr>
          <p:cNvSpPr>
            <a:spLocks noGrp="1"/>
          </p:cNvSpPr>
          <p:nvPr>
            <p:ph type="title"/>
          </p:nvPr>
        </p:nvSpPr>
        <p:spPr>
          <a:xfrm>
            <a:off x="5725035" y="47732"/>
            <a:ext cx="6466965" cy="1325563"/>
          </a:xfrm>
        </p:spPr>
        <p:txBody>
          <a:bodyPr>
            <a:normAutofit/>
          </a:bodyPr>
          <a:lstStyle/>
          <a:p>
            <a:r>
              <a:rPr lang="es-ES" dirty="0"/>
              <a:t>¿Cuál es distribución de la combinación elemental?</a:t>
            </a:r>
            <a:endParaRPr lang="en-US" dirty="0"/>
          </a:p>
        </p:txBody>
      </p:sp>
      <p:pic>
        <p:nvPicPr>
          <p:cNvPr id="5" name="Content Placeholder 4">
            <a:extLst>
              <a:ext uri="{FF2B5EF4-FFF2-40B4-BE49-F238E27FC236}">
                <a16:creationId xmlns:a16="http://schemas.microsoft.com/office/drawing/2014/main" id="{0DB6D4AE-B7B1-5E31-4EB2-9827CBD4BB01}"/>
              </a:ext>
            </a:extLst>
          </p:cNvPr>
          <p:cNvPicPr>
            <a:picLocks noGrp="1" noChangeAspect="1"/>
          </p:cNvPicPr>
          <p:nvPr>
            <p:ph idx="1"/>
          </p:nvPr>
        </p:nvPicPr>
        <p:blipFill>
          <a:blip r:embed="rId4"/>
          <a:stretch>
            <a:fillRect/>
          </a:stretch>
        </p:blipFill>
        <p:spPr>
          <a:xfrm>
            <a:off x="-172995" y="1767444"/>
            <a:ext cx="8546188" cy="5090556"/>
          </a:xfrm>
        </p:spPr>
      </p:pic>
      <p:pic>
        <p:nvPicPr>
          <p:cNvPr id="11" name="Picture 2" descr="Being Pure Flying Is Quite Legendary R/pokemon, 57% OFF">
            <a:extLst>
              <a:ext uri="{FF2B5EF4-FFF2-40B4-BE49-F238E27FC236}">
                <a16:creationId xmlns:a16="http://schemas.microsoft.com/office/drawing/2014/main" id="{9B587D17-EB60-9798-6FB1-484A6B93F1D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404" t="44120" r="35176" b="-2"/>
          <a:stretch/>
        </p:blipFill>
        <p:spPr bwMode="auto">
          <a:xfrm>
            <a:off x="9337457" y="3025710"/>
            <a:ext cx="2854542" cy="38322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324582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358</TotalTime>
  <Words>769</Words>
  <Application>Microsoft Office PowerPoint</Application>
  <PresentationFormat>Widescreen</PresentationFormat>
  <Paragraphs>66</Paragraphs>
  <Slides>16</Slides>
  <Notes>11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Aptos</vt:lpstr>
      <vt:lpstr>Aptos Display</vt:lpstr>
      <vt:lpstr>Arial</vt:lpstr>
      <vt:lpstr>Calibri</vt:lpstr>
      <vt:lpstr>Consolas</vt:lpstr>
      <vt:lpstr>Office Theme</vt:lpstr>
      <vt:lpstr>Exploración Pokémon: Descifrando Secretos a Través de los Datos</vt:lpstr>
      <vt:lpstr>Introducción</vt:lpstr>
      <vt:lpstr>Hipótesis </vt:lpstr>
      <vt:lpstr>¿Cuáles son los Pokémon con mayor número de habilidades?</vt:lpstr>
      <vt:lpstr>Distribución de Pokémon por generación</vt:lpstr>
      <vt:lpstr>Tipo más común por generación</vt:lpstr>
      <vt:lpstr>Tipo más común por generación</vt:lpstr>
      <vt:lpstr>Comparativa de tipos</vt:lpstr>
      <vt:lpstr>¿Cuál es distribución de la combinación elemental?</vt:lpstr>
      <vt:lpstr>¿Cuál es la generación más fácil y difícil de capturar?</vt:lpstr>
      <vt:lpstr>PowerPoint Presentation</vt:lpstr>
      <vt:lpstr>PowerPoint Presentation</vt:lpstr>
      <vt:lpstr>PowerPoint Presentation</vt:lpstr>
      <vt:lpstr>¿Cuáles son los Pokémon más fuertes? ¿Son todos legendarios?</vt:lpstr>
      <vt:lpstr>PowerPoint Presentation</vt:lpstr>
      <vt:lpstr>…….chuuuuuuuu!!!!!!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Exploración Pokémon: Descifrando Secretos a Través de los Datos</dc:title>
  <dc:creator>Emmanuel Collado Marmolejos</dc:creator>
  <cp:lastModifiedBy>Emmanuel Collado Marmolejos</cp:lastModifiedBy>
  <cp:revision>3</cp:revision>
  <dcterms:created xsi:type="dcterms:W3CDTF">2024-04-18T03:43:11Z</dcterms:created>
  <dcterms:modified xsi:type="dcterms:W3CDTF">2024-04-20T01:33:39Z</dcterms:modified>
</cp:coreProperties>
</file>